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sldIdLst>
    <p:sldId id="256" r:id="rId2"/>
    <p:sldId id="276" r:id="rId3"/>
    <p:sldId id="275" r:id="rId4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FADB5"/>
    <a:srgbClr val="007EC5"/>
    <a:srgbClr val="BFE600"/>
    <a:srgbClr val="F6F5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44" autoAdjust="0"/>
    <p:restoredTop sz="95320" autoAdjust="0"/>
  </p:normalViewPr>
  <p:slideViewPr>
    <p:cSldViewPr snapToGrid="0">
      <p:cViewPr varScale="1">
        <p:scale>
          <a:sx n="114" d="100"/>
          <a:sy n="114" d="100"/>
        </p:scale>
        <p:origin x="9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sen, Henrik" userId="70d37776-30b1-44e7-a7f4-d7e734352c36" providerId="ADAL" clId="{1DFD2C61-2A06-4DEA-855B-33D00B4BAE64}"/>
    <pc:docChg chg="undo redo custSel addSld delSld modSld">
      <pc:chgData name="Danielsen, Henrik" userId="70d37776-30b1-44e7-a7f4-d7e734352c36" providerId="ADAL" clId="{1DFD2C61-2A06-4DEA-855B-33D00B4BAE64}" dt="2022-09-08T12:17:45.482" v="444" actId="20577"/>
      <pc:docMkLst>
        <pc:docMk/>
      </pc:docMkLst>
      <pc:sldChg chg="del">
        <pc:chgData name="Danielsen, Henrik" userId="70d37776-30b1-44e7-a7f4-d7e734352c36" providerId="ADAL" clId="{1DFD2C61-2A06-4DEA-855B-33D00B4BAE64}" dt="2022-09-08T08:52:24.182" v="2" actId="47"/>
        <pc:sldMkLst>
          <pc:docMk/>
          <pc:sldMk cId="1708789508" sldId="272"/>
        </pc:sldMkLst>
      </pc:sldChg>
      <pc:sldChg chg="del">
        <pc:chgData name="Danielsen, Henrik" userId="70d37776-30b1-44e7-a7f4-d7e734352c36" providerId="ADAL" clId="{1DFD2C61-2A06-4DEA-855B-33D00B4BAE64}" dt="2022-09-08T08:52:21.621" v="0" actId="47"/>
        <pc:sldMkLst>
          <pc:docMk/>
          <pc:sldMk cId="516668497" sldId="273"/>
        </pc:sldMkLst>
      </pc:sldChg>
      <pc:sldChg chg="del">
        <pc:chgData name="Danielsen, Henrik" userId="70d37776-30b1-44e7-a7f4-d7e734352c36" providerId="ADAL" clId="{1DFD2C61-2A06-4DEA-855B-33D00B4BAE64}" dt="2022-09-08T08:52:22.724" v="1" actId="47"/>
        <pc:sldMkLst>
          <pc:docMk/>
          <pc:sldMk cId="2258819213" sldId="274"/>
        </pc:sldMkLst>
      </pc:sldChg>
      <pc:sldChg chg="modSp add del mod">
        <pc:chgData name="Danielsen, Henrik" userId="70d37776-30b1-44e7-a7f4-d7e734352c36" providerId="ADAL" clId="{1DFD2C61-2A06-4DEA-855B-33D00B4BAE64}" dt="2022-09-08T08:59:13.126" v="138" actId="2696"/>
        <pc:sldMkLst>
          <pc:docMk/>
          <pc:sldMk cId="3015183510" sldId="276"/>
        </pc:sldMkLst>
        <pc:spChg chg="mod">
          <ac:chgData name="Danielsen, Henrik" userId="70d37776-30b1-44e7-a7f4-d7e734352c36" providerId="ADAL" clId="{1DFD2C61-2A06-4DEA-855B-33D00B4BAE64}" dt="2022-09-08T08:58:33.010" v="135" actId="1076"/>
          <ac:spMkLst>
            <pc:docMk/>
            <pc:sldMk cId="3015183510" sldId="276"/>
            <ac:spMk id="26" creationId="{76E5F1E2-0927-4F06-9127-53ED16BD9E0C}"/>
          </ac:spMkLst>
        </pc:spChg>
        <pc:spChg chg="mod">
          <ac:chgData name="Danielsen, Henrik" userId="70d37776-30b1-44e7-a7f4-d7e734352c36" providerId="ADAL" clId="{1DFD2C61-2A06-4DEA-855B-33D00B4BAE64}" dt="2022-09-08T08:58:27.232" v="134" actId="1076"/>
          <ac:spMkLst>
            <pc:docMk/>
            <pc:sldMk cId="3015183510" sldId="276"/>
            <ac:spMk id="27" creationId="{C48333BE-7A30-4592-96A1-2A937FDBB7AA}"/>
          </ac:spMkLst>
        </pc:spChg>
        <pc:spChg chg="mod">
          <ac:chgData name="Danielsen, Henrik" userId="70d37776-30b1-44e7-a7f4-d7e734352c36" providerId="ADAL" clId="{1DFD2C61-2A06-4DEA-855B-33D00B4BAE64}" dt="2022-09-08T08:58:55.912" v="137" actId="14100"/>
          <ac:spMkLst>
            <pc:docMk/>
            <pc:sldMk cId="3015183510" sldId="276"/>
            <ac:spMk id="28" creationId="{83D244A5-271E-44A4-A62C-435C3FCAAAF0}"/>
          </ac:spMkLst>
        </pc:spChg>
        <pc:spChg chg="mod ord">
          <ac:chgData name="Danielsen, Henrik" userId="70d37776-30b1-44e7-a7f4-d7e734352c36" providerId="ADAL" clId="{1DFD2C61-2A06-4DEA-855B-33D00B4BAE64}" dt="2022-09-08T08:58:40.554" v="136" actId="1076"/>
          <ac:spMkLst>
            <pc:docMk/>
            <pc:sldMk cId="3015183510" sldId="276"/>
            <ac:spMk id="64" creationId="{E3B4AAFC-8F8A-42C4-8448-AF105F44659F}"/>
          </ac:spMkLst>
        </pc:spChg>
      </pc:sldChg>
      <pc:sldChg chg="addSp modSp new mod">
        <pc:chgData name="Danielsen, Henrik" userId="70d37776-30b1-44e7-a7f4-d7e734352c36" providerId="ADAL" clId="{1DFD2C61-2A06-4DEA-855B-33D00B4BAE64}" dt="2022-09-08T12:17:45.482" v="444" actId="20577"/>
        <pc:sldMkLst>
          <pc:docMk/>
          <pc:sldMk cId="3898707227" sldId="276"/>
        </pc:sldMkLst>
        <pc:spChg chg="mod">
          <ac:chgData name="Danielsen, Henrik" userId="70d37776-30b1-44e7-a7f4-d7e734352c36" providerId="ADAL" clId="{1DFD2C61-2A06-4DEA-855B-33D00B4BAE64}" dt="2022-09-08T12:04:46.770" v="182" actId="20577"/>
          <ac:spMkLst>
            <pc:docMk/>
            <pc:sldMk cId="3898707227" sldId="276"/>
            <ac:spMk id="2" creationId="{818D1EF2-778D-4F8F-AC5F-425B453FB09E}"/>
          </ac:spMkLst>
        </pc:spChg>
        <pc:spChg chg="add mod">
          <ac:chgData name="Danielsen, Henrik" userId="70d37776-30b1-44e7-a7f4-d7e734352c36" providerId="ADAL" clId="{1DFD2C61-2A06-4DEA-855B-33D00B4BAE64}" dt="2022-09-08T12:17:45.482" v="444" actId="20577"/>
          <ac:spMkLst>
            <pc:docMk/>
            <pc:sldMk cId="3898707227" sldId="276"/>
            <ac:spMk id="5" creationId="{B442086B-3C14-487B-B0C0-E7FEFB303CA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ADBB-2D6E-4CED-8773-C5C011B40448}" type="datetimeFigureOut">
              <a:rPr lang="da-DK" smtClean="0"/>
              <a:t>08-09-2022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7B9B7-D199-4BC8-BB6D-C5FE1373EE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481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9" y="180000"/>
            <a:ext cx="8784000" cy="4681549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8064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Klik for at tilføje overskrift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38862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4717800" y="1512000"/>
            <a:ext cx="3886200" cy="450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>
          <a:xfrm>
            <a:off x="179999" y="6424336"/>
            <a:ext cx="540000" cy="252000"/>
          </a:xfrm>
        </p:spPr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/>
          </a:p>
        </p:txBody>
      </p:sp>
      <p:grpSp>
        <p:nvGrpSpPr>
          <p:cNvPr id="18" name="Gruppe 17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19" name="Lige forbindelse 18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ge forbindelse 19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Billede 2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835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8064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Klik for at tilføje overskrift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512000"/>
            <a:ext cx="3888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/>
              <a:t>Klik for at tilføje overskrift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40000" y="2052000"/>
            <a:ext cx="3888000" cy="39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716000" y="1512000"/>
            <a:ext cx="3888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/>
              <a:t>Klik for at tilføje overskrift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4716000" y="2052000"/>
            <a:ext cx="3888000" cy="3960000"/>
          </a:xfrm>
        </p:spPr>
        <p:txBody>
          <a:bodyPr/>
          <a:lstStyle/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/>
          </a:p>
        </p:txBody>
      </p:sp>
      <p:grpSp>
        <p:nvGrpSpPr>
          <p:cNvPr id="20" name="Gruppe 19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21" name="Lige forbindelse 20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ge forbindelse 21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Billede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2369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765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Klik for at tilføje tekst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>
          <a:xfrm>
            <a:off x="179999" y="6426000"/>
            <a:ext cx="540000" cy="252000"/>
          </a:xfrm>
        </p:spPr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 dirty="0"/>
          </a:p>
        </p:txBody>
      </p:sp>
      <p:grpSp>
        <p:nvGrpSpPr>
          <p:cNvPr id="16" name="Gruppe 15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17" name="Lige forbindelse 16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ge forbindelse 17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Billede 1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3464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>
          <a:xfrm>
            <a:off x="179999" y="6426000"/>
            <a:ext cx="540000" cy="252000"/>
          </a:xfrm>
        </p:spPr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/>
          </a:p>
        </p:txBody>
      </p:sp>
      <p:grpSp>
        <p:nvGrpSpPr>
          <p:cNvPr id="15" name="Gruppe 14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16" name="Lige forbindelse 15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Billede 1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9342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fslutnings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 userDrawn="1"/>
        </p:nvSpPr>
        <p:spPr>
          <a:xfrm>
            <a:off x="170168" y="155200"/>
            <a:ext cx="8784000" cy="651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6" name="Lige forbindelse 5"/>
          <p:cNvCxnSpPr/>
          <p:nvPr userDrawn="1"/>
        </p:nvCxnSpPr>
        <p:spPr>
          <a:xfrm>
            <a:off x="6762152" y="540000"/>
            <a:ext cx="0" cy="1764000"/>
          </a:xfrm>
          <a:prstGeom prst="line">
            <a:avLst/>
          </a:prstGeom>
          <a:ln w="381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/>
          <p:cNvCxnSpPr/>
          <p:nvPr userDrawn="1"/>
        </p:nvCxnSpPr>
        <p:spPr>
          <a:xfrm>
            <a:off x="6762152" y="883308"/>
            <a:ext cx="0" cy="1440000"/>
          </a:xfrm>
          <a:prstGeom prst="line">
            <a:avLst/>
          </a:prstGeom>
          <a:ln w="381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felt 1"/>
          <p:cNvSpPr txBox="1"/>
          <p:nvPr userDrawn="1"/>
        </p:nvSpPr>
        <p:spPr>
          <a:xfrm>
            <a:off x="7000565" y="1267583"/>
            <a:ext cx="175997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da-DK" sz="1000" dirty="0">
                <a:solidFill>
                  <a:schemeClr val="tx2"/>
                </a:solidFill>
                <a:latin typeface="+mj-lt"/>
              </a:rPr>
              <a:t>Sundhedsdatastyrelsen </a:t>
            </a:r>
          </a:p>
          <a:p>
            <a:pPr>
              <a:lnSpc>
                <a:spcPts val="1200"/>
              </a:lnSpc>
            </a:pPr>
            <a:r>
              <a:rPr lang="da-DK" sz="1000" dirty="0">
                <a:solidFill>
                  <a:schemeClr val="tx2"/>
                </a:solidFill>
                <a:latin typeface="+mj-lt"/>
              </a:rPr>
              <a:t>Ørestads Boulevard 5 </a:t>
            </a:r>
          </a:p>
          <a:p>
            <a:pPr>
              <a:lnSpc>
                <a:spcPts val="1200"/>
              </a:lnSpc>
            </a:pPr>
            <a:r>
              <a:rPr lang="da-DK" sz="1000" dirty="0">
                <a:solidFill>
                  <a:schemeClr val="tx2"/>
                </a:solidFill>
                <a:latin typeface="+mj-lt"/>
              </a:rPr>
              <a:t>2300 København S</a:t>
            </a:r>
          </a:p>
          <a:p>
            <a:pPr>
              <a:lnSpc>
                <a:spcPts val="1200"/>
              </a:lnSpc>
            </a:pPr>
            <a:endParaRPr lang="da-DK" sz="1000" dirty="0">
              <a:solidFill>
                <a:schemeClr val="tx2"/>
              </a:solidFill>
              <a:latin typeface="+mj-lt"/>
            </a:endParaRPr>
          </a:p>
          <a:p>
            <a:pPr>
              <a:lnSpc>
                <a:spcPts val="1200"/>
              </a:lnSpc>
            </a:pPr>
            <a:r>
              <a:rPr lang="da-DK" sz="1000" dirty="0">
                <a:solidFill>
                  <a:schemeClr val="tx2"/>
                </a:solidFill>
                <a:latin typeface="+mj-lt"/>
              </a:rPr>
              <a:t>T:</a:t>
            </a:r>
            <a:r>
              <a:rPr lang="da-DK" sz="1000" baseline="0" dirty="0">
                <a:solidFill>
                  <a:schemeClr val="tx2"/>
                </a:solidFill>
                <a:latin typeface="+mj-lt"/>
              </a:rPr>
              <a:t>  +45 7221 6800</a:t>
            </a:r>
          </a:p>
          <a:p>
            <a:pPr>
              <a:lnSpc>
                <a:spcPts val="1200"/>
              </a:lnSpc>
            </a:pPr>
            <a:r>
              <a:rPr lang="da-DK" sz="1000" baseline="0" dirty="0">
                <a:solidFill>
                  <a:schemeClr val="tx2"/>
                </a:solidFill>
                <a:latin typeface="+mj-lt"/>
              </a:rPr>
              <a:t>E:  kontakt@sundshedsdata.dk</a:t>
            </a:r>
            <a:endParaRPr lang="da-DK" sz="1000" dirty="0">
              <a:solidFill>
                <a:schemeClr val="tx2"/>
              </a:solidFill>
              <a:latin typeface="+mj-lt"/>
            </a:endParaRPr>
          </a:p>
          <a:p>
            <a:pPr>
              <a:lnSpc>
                <a:spcPts val="1200"/>
              </a:lnSpc>
            </a:pPr>
            <a:r>
              <a:rPr lang="da-DK" sz="1000" dirty="0">
                <a:solidFill>
                  <a:schemeClr val="tx2"/>
                </a:solidFill>
                <a:latin typeface="+mj-lt"/>
              </a:rPr>
              <a:t>W: sundhedsdata.dk</a:t>
            </a:r>
          </a:p>
          <a:p>
            <a:pPr>
              <a:lnSpc>
                <a:spcPts val="1200"/>
              </a:lnSpc>
            </a:pPr>
            <a:endParaRPr lang="da-DK" sz="1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00" y="540000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80000"/>
            <a:ext cx="8784336" cy="4681728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7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9" y="180000"/>
            <a:ext cx="8784000" cy="4681549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80000"/>
            <a:ext cx="8784336" cy="4681728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80000"/>
            <a:ext cx="8784336" cy="4681728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80000"/>
            <a:ext cx="8784336" cy="4681728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2" y="180000"/>
            <a:ext cx="8784336" cy="4681728"/>
          </a:xfrm>
          <a:prstGeom prst="rect">
            <a:avLst/>
          </a:prstGeom>
        </p:spPr>
      </p:pic>
      <p:sp>
        <p:nvSpPr>
          <p:cNvPr id="18" name="Rektangel 17"/>
          <p:cNvSpPr/>
          <p:nvPr userDrawn="1"/>
        </p:nvSpPr>
        <p:spPr>
          <a:xfrm>
            <a:off x="179999" y="4860006"/>
            <a:ext cx="8784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ektangel 8"/>
          <p:cNvSpPr/>
          <p:nvPr userDrawn="1"/>
        </p:nvSpPr>
        <p:spPr>
          <a:xfrm>
            <a:off x="540000" y="4140000"/>
            <a:ext cx="6156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5544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5544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/>
              <a:t>Klik for at tilføje undertitel</a:t>
            </a:r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5665931"/>
            <a:ext cx="1440000" cy="6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0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reaker/kapitel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 userDrawn="1"/>
        </p:nvSpPr>
        <p:spPr>
          <a:xfrm>
            <a:off x="180000" y="180000"/>
            <a:ext cx="8784000" cy="615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endParaRPr lang="da-DK" sz="4000" dirty="0">
              <a:latin typeface="+mj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709740"/>
            <a:ext cx="7650000" cy="1751216"/>
          </a:xfrm>
        </p:spPr>
        <p:txBody>
          <a:bodyPr anchor="b"/>
          <a:lstStyle>
            <a:lvl1pPr>
              <a:lnSpc>
                <a:spcPts val="4000"/>
              </a:lnSpc>
              <a:defRPr sz="4000" baseline="0"/>
            </a:lvl1pPr>
          </a:lstStyle>
          <a:p>
            <a:r>
              <a:rPr lang="da-DK" dirty="0"/>
              <a:t>Klik for at tilføje titel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3726430"/>
            <a:ext cx="7650000" cy="1264266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/>
              <a:t>Klik for at tilføje undertitel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80000" y="6426000"/>
            <a:ext cx="540000" cy="252000"/>
          </a:xfrm>
        </p:spPr>
        <p:txBody>
          <a:bodyPr/>
          <a:lstStyle/>
          <a:p>
            <a:fld id="{AF7BF57D-1627-4937-B5D8-DC37BB059AC7}" type="slidenum">
              <a:rPr lang="da-DK" smtClean="0"/>
              <a:t>‹nr.›</a:t>
            </a:fld>
            <a:endParaRPr lang="da-DK" dirty="0"/>
          </a:p>
        </p:txBody>
      </p:sp>
      <p:grpSp>
        <p:nvGrpSpPr>
          <p:cNvPr id="7" name="Gruppe 6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16" name="Lige forbindelse 15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Billed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9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765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Klik for at tilføje overskrift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40000" y="1512000"/>
            <a:ext cx="7650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  <p:grpSp>
        <p:nvGrpSpPr>
          <p:cNvPr id="21" name="Gruppe 20"/>
          <p:cNvGrpSpPr/>
          <p:nvPr userDrawn="1"/>
        </p:nvGrpSpPr>
        <p:grpSpPr>
          <a:xfrm>
            <a:off x="180000" y="6316336"/>
            <a:ext cx="8784000" cy="426699"/>
            <a:chOff x="180000" y="6316336"/>
            <a:chExt cx="8784000" cy="426699"/>
          </a:xfrm>
        </p:grpSpPr>
        <p:cxnSp>
          <p:nvCxnSpPr>
            <p:cNvPr id="22" name="Lige forbindelse 21"/>
            <p:cNvCxnSpPr/>
            <p:nvPr userDrawn="1"/>
          </p:nvCxnSpPr>
          <p:spPr>
            <a:xfrm>
              <a:off x="180000" y="6316336"/>
              <a:ext cx="8784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ge forbindelse 22"/>
            <p:cNvCxnSpPr/>
            <p:nvPr userDrawn="1"/>
          </p:nvCxnSpPr>
          <p:spPr>
            <a:xfrm>
              <a:off x="180000" y="6316336"/>
              <a:ext cx="8028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Billede 2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200" y="6426000"/>
              <a:ext cx="720000" cy="3170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6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8064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 dirty="0"/>
              <a:t>Klik for at tilføje overskrift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80640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dirty="0"/>
              <a:t>Klik for at tilføje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79999" y="6426000"/>
            <a:ext cx="54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rgbClr val="9FADB5"/>
                </a:solidFill>
                <a:latin typeface="+mj-lt"/>
              </a:defRPr>
            </a:lvl1pPr>
          </a:lstStyle>
          <a:p>
            <a:fld id="{AF7BF57D-1627-4937-B5D8-DC37BB059AC7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9232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2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75" r:id="rId8"/>
    <p:sldLayoutId id="2147483674" r:id="rId9"/>
    <p:sldLayoutId id="2147483676" r:id="rId10"/>
    <p:sldLayoutId id="2147483677" r:id="rId11"/>
    <p:sldLayoutId id="2147483678" r:id="rId12"/>
    <p:sldLayoutId id="2147483679" r:id="rId13"/>
    <p:sldLayoutId id="2147483685" r:id="rId1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685800" rtl="0" eaLnBrk="1" latinLnBrk="0" hangingPunct="1">
        <a:lnSpc>
          <a:spcPts val="2000"/>
        </a:lnSpc>
        <a:spcBef>
          <a:spcPts val="750"/>
        </a:spcBef>
        <a:buClr>
          <a:schemeClr val="accent6"/>
        </a:buClr>
        <a:buFontTx/>
        <a:buBlip>
          <a:blip r:embed="rId16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25425" algn="l" defTabSz="685800" rtl="0" eaLnBrk="1" latinLnBrk="0" hangingPunct="1">
        <a:lnSpc>
          <a:spcPts val="18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70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96850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207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pop.dk/display/web/NSP+services" TargetMode="External"/><Relationship Id="rId2" Type="http://schemas.openxmlformats.org/officeDocument/2006/relationships/hyperlink" Target="http://www.medcom.dk/wm110731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nspop.dk/display/resources/Supporthenvendels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NSP overblik OPERATØR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Henrik Danielsen</a:t>
            </a:r>
          </a:p>
        </p:txBody>
      </p:sp>
    </p:spTree>
    <p:extLst>
      <p:ext uri="{BB962C8B-B14F-4D97-AF65-F5344CB8AC3E}">
        <p14:creationId xmlns:p14="http://schemas.microsoft.com/office/powerpoint/2010/main" val="36551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D1EF2-778D-4F8F-AC5F-425B453F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Velkommen til NSP National Service Platform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5D4CAE8E-55BF-44FF-B654-A6AE3246C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t>2</a:t>
            </a:fld>
            <a:endParaRPr lang="da-DK" dirty="0"/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B442086B-3C14-487B-B0C0-E7FEFB303CAA}"/>
              </a:ext>
            </a:extLst>
          </p:cNvPr>
          <p:cNvSpPr txBox="1"/>
          <p:nvPr/>
        </p:nvSpPr>
        <p:spPr>
          <a:xfrm>
            <a:off x="540000" y="1325028"/>
            <a:ext cx="775671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Den Nationale Service Platform er en teknisk platform, der sammen med en mængde standarder og aftaler gør det muligt at udbyde et antal services til offentlige og private it-systemer.</a:t>
            </a:r>
          </a:p>
          <a:p>
            <a:endParaRPr lang="da-DK" sz="1200" dirty="0">
              <a:solidFill>
                <a:srgbClr val="172B4D"/>
              </a:solidFill>
              <a:latin typeface="-apple-system"/>
            </a:endParaRPr>
          </a:p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Alle webservices der udbydes på NSP overholder standarden "</a:t>
            </a:r>
            <a:r>
              <a:rPr lang="da-DK" sz="1200" b="0" i="0" dirty="0">
                <a:solidFill>
                  <a:srgbClr val="326CA6"/>
                </a:solidFill>
                <a:effectLst/>
                <a:latin typeface="-apple-system"/>
                <a:hlinkClick r:id="rId2"/>
              </a:rPr>
              <a:t>Den Gode </a:t>
            </a:r>
            <a:r>
              <a:rPr lang="da-DK" sz="1200" b="0" i="0" dirty="0" err="1">
                <a:solidFill>
                  <a:srgbClr val="326CA6"/>
                </a:solidFill>
                <a:effectLst/>
                <a:latin typeface="-apple-system"/>
                <a:hlinkClick r:id="rId2"/>
              </a:rPr>
              <a:t>WebService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 (DGWS)" fra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MedCom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. Alle forespørgsler og svar sendes som SOAP-XML over HTTP protokollen. Nogle af de webservices som identitetsservicen (STS) udbyder er dog undtaget fra reglen om DGWS. Se oversigt over services her: </a:t>
            </a:r>
            <a:r>
              <a:rPr lang="da-DK" sz="1200" b="0" i="0" u="none" strike="noStrike" dirty="0">
                <a:solidFill>
                  <a:srgbClr val="172B4D"/>
                </a:solidFill>
                <a:effectLst/>
                <a:latin typeface="-apple-system"/>
                <a:hlinkClick r:id="rId3"/>
              </a:rPr>
              <a:t>NSP services</a:t>
            </a:r>
            <a:endParaRPr lang="da-DK" sz="1200" b="0" i="0" dirty="0">
              <a:solidFill>
                <a:srgbClr val="000000"/>
              </a:solidFill>
              <a:effectLst/>
              <a:latin typeface="-apple-system"/>
            </a:endParaRPr>
          </a:p>
          <a:p>
            <a:endParaRPr lang="da-DK" sz="1200" dirty="0">
              <a:solidFill>
                <a:srgbClr val="172B4D"/>
              </a:solidFill>
              <a:latin typeface="-apple-system"/>
            </a:endParaRPr>
          </a:p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NSP er placeret på sundhedsdatanettet og adgang hertil kræver derfor en godkendelse fra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MedCom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. Anvendelsen af Sundhedsdatanettet gør at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konfidentialiteten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 og integriteten af forespørgsler og svar er sikret. </a:t>
            </a:r>
          </a:p>
          <a:p>
            <a:endParaRPr lang="da-DK" sz="1200" dirty="0">
              <a:solidFill>
                <a:srgbClr val="172B4D"/>
              </a:solidFill>
              <a:latin typeface="-apple-system"/>
            </a:endParaRPr>
          </a:p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En af de vigtigste aspekter af NSP er den sikkerhedsmodel, der er lagt over alle komponenter på platformen. For at kalde en komponent på NSP skal en anvender medsende et id-kort signeret af en identitetsudbyder i hvert kald.</a:t>
            </a:r>
          </a:p>
          <a:p>
            <a:endParaRPr lang="da-DK" sz="12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NSP er ikke blot en enkelt platform, men derimod flere instanser distribueret rundt omkring i landet. Der findes en Central NSP (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cNSP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), regionale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NSP'er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dNSP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) og en såkaldt BackOffice instans. Hver region har sin egen NSP som blandt andet anvendes af hospitalerne, hvorimod den centrale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NSPs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 anvendere f.eks. er </a:t>
            </a:r>
            <a:r>
              <a:rPr lang="da-DK" sz="1200" b="0" i="0" dirty="0" err="1">
                <a:solidFill>
                  <a:srgbClr val="172B4D"/>
                </a:solidFill>
                <a:effectLst/>
                <a:latin typeface="-apple-system"/>
              </a:rPr>
              <a:t>lægepraksiser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 og plejehjem.</a:t>
            </a:r>
          </a:p>
          <a:p>
            <a:endParaRPr lang="da-DK" sz="12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Ud over produktionsmiljøet findes der fire testmiljøer som anvendere kan få adgang til.</a:t>
            </a:r>
          </a:p>
          <a:p>
            <a:endParaRPr lang="da-DK" sz="1200" dirty="0">
              <a:solidFill>
                <a:srgbClr val="172B4D"/>
              </a:solidFill>
              <a:latin typeface="-apple-system"/>
            </a:endParaRPr>
          </a:p>
          <a:p>
            <a:r>
              <a:rPr lang="da-DK" sz="1200" dirty="0">
                <a:solidFill>
                  <a:srgbClr val="172B4D"/>
                </a:solidFill>
                <a:latin typeface="-apple-system"/>
              </a:rPr>
              <a:t>NSP er 24/7 overvåget og 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National Service Desk varetager </a:t>
            </a:r>
            <a:r>
              <a:rPr lang="da-DK" sz="1200" b="0" i="0">
                <a:solidFill>
                  <a:srgbClr val="172B4D"/>
                </a:solidFill>
                <a:effectLst/>
                <a:latin typeface="-apple-system"/>
              </a:rPr>
              <a:t>supportindgang her:</a:t>
            </a:r>
            <a:r>
              <a:rPr lang="da-DK" sz="1200" b="0" i="0">
                <a:solidFill>
                  <a:srgbClr val="172B4D"/>
                </a:solidFill>
                <a:effectLst/>
                <a:latin typeface="-apple-system"/>
                <a:hlinkClick r:id="rId4"/>
              </a:rPr>
              <a:t> Supporthenvendelse</a:t>
            </a:r>
            <a:r>
              <a:rPr lang="da-DK" sz="1200" b="0" i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da-DK" sz="1200" b="0" i="0" dirty="0">
                <a:solidFill>
                  <a:srgbClr val="172B4D"/>
                </a:solidFill>
                <a:effectLst/>
                <a:latin typeface="-apple-system"/>
              </a:rPr>
              <a:t>såfremt der er behov for dette.</a:t>
            </a:r>
          </a:p>
          <a:p>
            <a:endParaRPr lang="da-DK" sz="1200" dirty="0"/>
          </a:p>
          <a:p>
            <a:r>
              <a:rPr lang="da-DK" sz="1200" b="0" i="1" dirty="0">
                <a:solidFill>
                  <a:srgbClr val="172B4D"/>
                </a:solidFill>
                <a:effectLst/>
                <a:latin typeface="-apple-system"/>
              </a:rPr>
              <a:t>Den Nationale Service Platform (NSP) ejes og styres af Sundhedsdatastyrelsen (SDS). Alle opgaver på NSP udliciteres efter gældende EU-regler og er fordelt på et par håndfulde it-firmaer. NSP opereres af Sundhedsdatastyrelsen med bistand fra Capgemini A/S og driftes af Netic A/S. Support til anvendere og udstillere leveres af IBM, Netic A/S og Arosii A/S. Komponenterne på NSP ejes af SDS, men er udviklet af flere forskellige leverandører.</a:t>
            </a:r>
            <a:endParaRPr lang="da-DK" sz="1200" i="1" dirty="0"/>
          </a:p>
        </p:txBody>
      </p:sp>
    </p:spTree>
    <p:extLst>
      <p:ext uri="{BB962C8B-B14F-4D97-AF65-F5344CB8AC3E}">
        <p14:creationId xmlns:p14="http://schemas.microsoft.com/office/powerpoint/2010/main" val="3898707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lidenumm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26" name="Kombinationstegning: figur 25">
            <a:extLst>
              <a:ext uri="{FF2B5EF4-FFF2-40B4-BE49-F238E27FC236}">
                <a16:creationId xmlns:a16="http://schemas.microsoft.com/office/drawing/2014/main" id="{76E5F1E2-0927-4F06-9127-53ED16BD9E0C}"/>
              </a:ext>
            </a:extLst>
          </p:cNvPr>
          <p:cNvSpPr/>
          <p:nvPr/>
        </p:nvSpPr>
        <p:spPr>
          <a:xfrm>
            <a:off x="3024723" y="1662701"/>
            <a:ext cx="3222059" cy="970795"/>
          </a:xfrm>
          <a:custGeom>
            <a:avLst/>
            <a:gdLst>
              <a:gd name="connsiteX0" fmla="*/ 0 w 2717535"/>
              <a:gd name="connsiteY0" fmla="*/ 75326 h 451945"/>
              <a:gd name="connsiteX1" fmla="*/ 75326 w 2717535"/>
              <a:gd name="connsiteY1" fmla="*/ 0 h 451945"/>
              <a:gd name="connsiteX2" fmla="*/ 2642209 w 2717535"/>
              <a:gd name="connsiteY2" fmla="*/ 0 h 451945"/>
              <a:gd name="connsiteX3" fmla="*/ 2717535 w 2717535"/>
              <a:gd name="connsiteY3" fmla="*/ 75326 h 451945"/>
              <a:gd name="connsiteX4" fmla="*/ 2717535 w 2717535"/>
              <a:gd name="connsiteY4" fmla="*/ 376619 h 451945"/>
              <a:gd name="connsiteX5" fmla="*/ 2642209 w 2717535"/>
              <a:gd name="connsiteY5" fmla="*/ 451945 h 451945"/>
              <a:gd name="connsiteX6" fmla="*/ 75326 w 2717535"/>
              <a:gd name="connsiteY6" fmla="*/ 451945 h 451945"/>
              <a:gd name="connsiteX7" fmla="*/ 0 w 2717535"/>
              <a:gd name="connsiteY7" fmla="*/ 376619 h 451945"/>
              <a:gd name="connsiteX8" fmla="*/ 0 w 2717535"/>
              <a:gd name="connsiteY8" fmla="*/ 75326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535" h="451945">
                <a:moveTo>
                  <a:pt x="0" y="75326"/>
                </a:moveTo>
                <a:cubicBezTo>
                  <a:pt x="0" y="33725"/>
                  <a:pt x="33725" y="0"/>
                  <a:pt x="75326" y="0"/>
                </a:cubicBezTo>
                <a:lnTo>
                  <a:pt x="2642209" y="0"/>
                </a:lnTo>
                <a:cubicBezTo>
                  <a:pt x="2683810" y="0"/>
                  <a:pt x="2717535" y="33725"/>
                  <a:pt x="2717535" y="75326"/>
                </a:cubicBezTo>
                <a:lnTo>
                  <a:pt x="2717535" y="376619"/>
                </a:lnTo>
                <a:cubicBezTo>
                  <a:pt x="2717535" y="418220"/>
                  <a:pt x="2683810" y="451945"/>
                  <a:pt x="2642209" y="451945"/>
                </a:cubicBezTo>
                <a:lnTo>
                  <a:pt x="75326" y="451945"/>
                </a:lnTo>
                <a:cubicBezTo>
                  <a:pt x="33725" y="451945"/>
                  <a:pt x="0" y="418220"/>
                  <a:pt x="0" y="376619"/>
                </a:cubicBezTo>
                <a:lnTo>
                  <a:pt x="0" y="75326"/>
                </a:lnTo>
                <a:close/>
              </a:path>
            </a:pathLst>
          </a:custGeom>
          <a:solidFill>
            <a:srgbClr val="007EC5">
              <a:alpha val="9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922" tIns="44922" rIns="44922" bIns="44922" numCol="2" spcCol="72000" anchor="t" anchorCtr="0">
            <a:noAutofit/>
          </a:bodyPr>
          <a:lstStyle/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1200" kern="1200" dirty="0">
                <a:solidFill>
                  <a:srgbClr val="FFFFFF"/>
                </a:solidFill>
              </a:rPr>
              <a:t>  NSP   FORRETNINGS-  SERVICES</a:t>
            </a:r>
            <a:endParaRPr lang="da-DK" sz="1050" kern="1200" dirty="0">
              <a:solidFill>
                <a:srgbClr val="FFFFFF"/>
              </a:solidFill>
            </a:endParaRPr>
          </a:p>
          <a:p>
            <a:pPr marL="0" lvl="1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Graviditetsmappe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kern="120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kern="120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SOR Opdatering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Planer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dirty="0">
                <a:solidFill>
                  <a:srgbClr val="FFFFFF"/>
                </a:solidFill>
              </a:rPr>
              <a:t>COVID 19 Borgerstatus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9FADB5"/>
                </a:solidFill>
              </a:rPr>
              <a:t>Fravalg genoplivning</a:t>
            </a:r>
          </a:p>
        </p:txBody>
      </p:sp>
      <p:sp>
        <p:nvSpPr>
          <p:cNvPr id="27" name="Kombinationstegning: figur 26">
            <a:extLst>
              <a:ext uri="{FF2B5EF4-FFF2-40B4-BE49-F238E27FC236}">
                <a16:creationId xmlns:a16="http://schemas.microsoft.com/office/drawing/2014/main" id="{C48333BE-7A30-4592-96A1-2A937FDBB7AA}"/>
              </a:ext>
            </a:extLst>
          </p:cNvPr>
          <p:cNvSpPr/>
          <p:nvPr/>
        </p:nvSpPr>
        <p:spPr>
          <a:xfrm>
            <a:off x="3020037" y="2714632"/>
            <a:ext cx="3224204" cy="1400467"/>
          </a:xfrm>
          <a:custGeom>
            <a:avLst/>
            <a:gdLst>
              <a:gd name="connsiteX0" fmla="*/ 0 w 2780122"/>
              <a:gd name="connsiteY0" fmla="*/ 233416 h 1400467"/>
              <a:gd name="connsiteX1" fmla="*/ 233416 w 2780122"/>
              <a:gd name="connsiteY1" fmla="*/ 0 h 1400467"/>
              <a:gd name="connsiteX2" fmla="*/ 2546706 w 2780122"/>
              <a:gd name="connsiteY2" fmla="*/ 0 h 1400467"/>
              <a:gd name="connsiteX3" fmla="*/ 2780122 w 2780122"/>
              <a:gd name="connsiteY3" fmla="*/ 233416 h 1400467"/>
              <a:gd name="connsiteX4" fmla="*/ 2780122 w 2780122"/>
              <a:gd name="connsiteY4" fmla="*/ 1167051 h 1400467"/>
              <a:gd name="connsiteX5" fmla="*/ 2546706 w 2780122"/>
              <a:gd name="connsiteY5" fmla="*/ 1400467 h 1400467"/>
              <a:gd name="connsiteX6" fmla="*/ 233416 w 2780122"/>
              <a:gd name="connsiteY6" fmla="*/ 1400467 h 1400467"/>
              <a:gd name="connsiteX7" fmla="*/ 0 w 2780122"/>
              <a:gd name="connsiteY7" fmla="*/ 1167051 h 1400467"/>
              <a:gd name="connsiteX8" fmla="*/ 0 w 2780122"/>
              <a:gd name="connsiteY8" fmla="*/ 233416 h 140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0122" h="1400467">
                <a:moveTo>
                  <a:pt x="0" y="233416"/>
                </a:moveTo>
                <a:cubicBezTo>
                  <a:pt x="0" y="104504"/>
                  <a:pt x="104504" y="0"/>
                  <a:pt x="233416" y="0"/>
                </a:cubicBezTo>
                <a:lnTo>
                  <a:pt x="2546706" y="0"/>
                </a:lnTo>
                <a:cubicBezTo>
                  <a:pt x="2675618" y="0"/>
                  <a:pt x="2780122" y="104504"/>
                  <a:pt x="2780122" y="233416"/>
                </a:cubicBezTo>
                <a:lnTo>
                  <a:pt x="2780122" y="1167051"/>
                </a:lnTo>
                <a:cubicBezTo>
                  <a:pt x="2780122" y="1295963"/>
                  <a:pt x="2675618" y="1400467"/>
                  <a:pt x="2546706" y="1400467"/>
                </a:cubicBezTo>
                <a:lnTo>
                  <a:pt x="233416" y="1400467"/>
                </a:lnTo>
                <a:cubicBezTo>
                  <a:pt x="104504" y="1400467"/>
                  <a:pt x="0" y="1295963"/>
                  <a:pt x="0" y="1167051"/>
                </a:cubicBezTo>
                <a:lnTo>
                  <a:pt x="0" y="233416"/>
                </a:lnTo>
                <a:close/>
              </a:path>
            </a:pathLst>
          </a:custGeom>
          <a:solidFill>
            <a:srgbClr val="007EC5">
              <a:alpha val="9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225" tIns="91225" rIns="91225" bIns="91225" numCol="2" spcCol="72000" anchor="t" anchorCtr="0">
            <a:noAutofit/>
          </a:bodyPr>
          <a:lstStyle/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1200" kern="1200" dirty="0">
                <a:solidFill>
                  <a:srgbClr val="FFFFFF"/>
                </a:solidFill>
              </a:rPr>
              <a:t>  NSP REGISTRE</a:t>
            </a:r>
          </a:p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a-DK" sz="1200" kern="120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Lægemiddel allergi (CAVE)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Organdonor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Livs- og 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kern="120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behandlingstestamente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Fælles stamkort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Aftaler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dirty="0">
                <a:solidFill>
                  <a:srgbClr val="FFFFFF"/>
                </a:solidFill>
              </a:rPr>
              <a:t>..</a:t>
            </a:r>
            <a:endParaRPr lang="da-DK" sz="1050" kern="1200" dirty="0">
              <a:solidFill>
                <a:srgbClr val="FFFFFF"/>
              </a:solidFill>
            </a:endParaRPr>
          </a:p>
        </p:txBody>
      </p:sp>
      <p:sp>
        <p:nvSpPr>
          <p:cNvPr id="28" name="Kombinationstegning: figur 27">
            <a:extLst>
              <a:ext uri="{FF2B5EF4-FFF2-40B4-BE49-F238E27FC236}">
                <a16:creationId xmlns:a16="http://schemas.microsoft.com/office/drawing/2014/main" id="{83D244A5-271E-44A4-A62C-435C3FCAAAF0}"/>
              </a:ext>
            </a:extLst>
          </p:cNvPr>
          <p:cNvSpPr/>
          <p:nvPr/>
        </p:nvSpPr>
        <p:spPr>
          <a:xfrm>
            <a:off x="3020037" y="4184211"/>
            <a:ext cx="3226744" cy="1570636"/>
          </a:xfrm>
          <a:custGeom>
            <a:avLst/>
            <a:gdLst>
              <a:gd name="connsiteX0" fmla="*/ 0 w 2789550"/>
              <a:gd name="connsiteY0" fmla="*/ 233416 h 1400467"/>
              <a:gd name="connsiteX1" fmla="*/ 233416 w 2789550"/>
              <a:gd name="connsiteY1" fmla="*/ 0 h 1400467"/>
              <a:gd name="connsiteX2" fmla="*/ 2556134 w 2789550"/>
              <a:gd name="connsiteY2" fmla="*/ 0 h 1400467"/>
              <a:gd name="connsiteX3" fmla="*/ 2789550 w 2789550"/>
              <a:gd name="connsiteY3" fmla="*/ 233416 h 1400467"/>
              <a:gd name="connsiteX4" fmla="*/ 2789550 w 2789550"/>
              <a:gd name="connsiteY4" fmla="*/ 1167051 h 1400467"/>
              <a:gd name="connsiteX5" fmla="*/ 2556134 w 2789550"/>
              <a:gd name="connsiteY5" fmla="*/ 1400467 h 1400467"/>
              <a:gd name="connsiteX6" fmla="*/ 233416 w 2789550"/>
              <a:gd name="connsiteY6" fmla="*/ 1400467 h 1400467"/>
              <a:gd name="connsiteX7" fmla="*/ 0 w 2789550"/>
              <a:gd name="connsiteY7" fmla="*/ 1167051 h 1400467"/>
              <a:gd name="connsiteX8" fmla="*/ 0 w 2789550"/>
              <a:gd name="connsiteY8" fmla="*/ 233416 h 140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9550" h="1400467">
                <a:moveTo>
                  <a:pt x="0" y="233416"/>
                </a:moveTo>
                <a:cubicBezTo>
                  <a:pt x="0" y="104504"/>
                  <a:pt x="104504" y="0"/>
                  <a:pt x="233416" y="0"/>
                </a:cubicBezTo>
                <a:lnTo>
                  <a:pt x="2556134" y="0"/>
                </a:lnTo>
                <a:cubicBezTo>
                  <a:pt x="2685046" y="0"/>
                  <a:pt x="2789550" y="104504"/>
                  <a:pt x="2789550" y="233416"/>
                </a:cubicBezTo>
                <a:lnTo>
                  <a:pt x="2789550" y="1167051"/>
                </a:lnTo>
                <a:cubicBezTo>
                  <a:pt x="2789550" y="1295963"/>
                  <a:pt x="2685046" y="1400467"/>
                  <a:pt x="2556134" y="1400467"/>
                </a:cubicBezTo>
                <a:lnTo>
                  <a:pt x="233416" y="1400467"/>
                </a:lnTo>
                <a:cubicBezTo>
                  <a:pt x="104504" y="1400467"/>
                  <a:pt x="0" y="1295963"/>
                  <a:pt x="0" y="1167051"/>
                </a:cubicBezTo>
                <a:lnTo>
                  <a:pt x="0" y="233416"/>
                </a:lnTo>
                <a:close/>
              </a:path>
            </a:pathLst>
          </a:custGeom>
          <a:solidFill>
            <a:srgbClr val="007EC5">
              <a:alpha val="9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8845" tIns="98845" rIns="98845" bIns="98845" numCol="2" spcCol="72000" anchor="t" anchorCtr="0">
            <a:noAutofit/>
          </a:bodyPr>
          <a:lstStyle/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1200" kern="1200" dirty="0">
                <a:solidFill>
                  <a:srgbClr val="FFFFFF"/>
                </a:solidFill>
              </a:rPr>
              <a:t>  NSP STØTTESERVICES</a:t>
            </a:r>
          </a:p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a-DK" sz="1200" kern="1200" dirty="0">
              <a:solidFill>
                <a:srgbClr val="FFFFFF"/>
              </a:solidFill>
            </a:endParaRP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 err="1">
                <a:solidFill>
                  <a:srgbClr val="FFFFFF"/>
                </a:solidFill>
              </a:rPr>
              <a:t>Dekobling</a:t>
            </a:r>
            <a:r>
              <a:rPr lang="da-DK" sz="1050" kern="1200" dirty="0">
                <a:solidFill>
                  <a:srgbClr val="FFFFFF"/>
                </a:solidFill>
              </a:rPr>
              <a:t> (DCC)</a:t>
            </a:r>
          </a:p>
          <a:p>
            <a:pPr marL="57150" lvl="1" indent="-57150" algn="just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Notifikation (NAS)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 err="1">
                <a:solidFill>
                  <a:srgbClr val="FFFFFF"/>
                </a:solidFill>
              </a:rPr>
              <a:t>Token</a:t>
            </a:r>
            <a:r>
              <a:rPr lang="da-DK" sz="1050" kern="1200" dirty="0">
                <a:solidFill>
                  <a:srgbClr val="FFFFFF"/>
                </a:solidFill>
              </a:rPr>
              <a:t> cache (GW)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Security </a:t>
            </a:r>
            <a:r>
              <a:rPr lang="da-DK" sz="1050" kern="1200" dirty="0" err="1">
                <a:solidFill>
                  <a:srgbClr val="FFFFFF"/>
                </a:solidFill>
              </a:rPr>
              <a:t>Token</a:t>
            </a:r>
            <a:r>
              <a:rPr lang="da-DK" sz="1050" kern="1200" dirty="0">
                <a:solidFill>
                  <a:srgbClr val="FFFFFF"/>
                </a:solidFill>
              </a:rPr>
              <a:t> (STS)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Behandlingsrelation (BRS)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kern="1200" dirty="0">
              <a:solidFill>
                <a:srgbClr val="FFFFFF"/>
              </a:solidFill>
            </a:endParaRP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Fuldmagt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Dokumentdeling (DDS)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 err="1">
                <a:solidFill>
                  <a:srgbClr val="FFFFFF"/>
                </a:solidFill>
              </a:rPr>
              <a:t>Dokumentregistry</a:t>
            </a:r>
            <a:r>
              <a:rPr lang="da-DK" sz="1050" kern="1200" dirty="0">
                <a:solidFill>
                  <a:srgbClr val="FFFFFF"/>
                </a:solidFill>
              </a:rPr>
              <a:t> (XDS)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Min Spærring (SAMT)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dirty="0" err="1">
                <a:solidFill>
                  <a:srgbClr val="FFFFFF"/>
                </a:solidFill>
              </a:rPr>
              <a:t>Minlog</a:t>
            </a:r>
            <a:r>
              <a:rPr lang="da-DK" sz="1050" dirty="0">
                <a:solidFill>
                  <a:srgbClr val="FFFFFF"/>
                </a:solidFill>
              </a:rPr>
              <a:t> </a:t>
            </a:r>
          </a:p>
          <a:p>
            <a:pPr marL="57150" lvl="1" indent="-57150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dirty="0" err="1">
                <a:solidFill>
                  <a:srgbClr val="9FADB5"/>
                </a:solidFill>
              </a:rPr>
              <a:t>Minlog</a:t>
            </a:r>
            <a:r>
              <a:rPr lang="da-DK" sz="1050" dirty="0">
                <a:solidFill>
                  <a:srgbClr val="9FADB5"/>
                </a:solidFill>
              </a:rPr>
              <a:t> </a:t>
            </a:r>
            <a:r>
              <a:rPr lang="da-DK" sz="1050" dirty="0" err="1">
                <a:solidFill>
                  <a:srgbClr val="9FADB5"/>
                </a:solidFill>
              </a:rPr>
              <a:t>pseudonomisering</a:t>
            </a:r>
            <a:r>
              <a:rPr lang="da-DK" sz="1050" dirty="0">
                <a:solidFill>
                  <a:srgbClr val="9FADB5"/>
                </a:solidFill>
              </a:rPr>
              <a:t> </a:t>
            </a:r>
            <a:endParaRPr lang="da-DK" sz="1050" kern="1200" dirty="0">
              <a:solidFill>
                <a:srgbClr val="9FADB5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500" kern="1200" dirty="0">
              <a:solidFill>
                <a:srgbClr val="FFFFFF"/>
              </a:solidFill>
            </a:endParaRPr>
          </a:p>
        </p:txBody>
      </p:sp>
      <p:grpSp>
        <p:nvGrpSpPr>
          <p:cNvPr id="63" name="Gruppe 62">
            <a:extLst>
              <a:ext uri="{FF2B5EF4-FFF2-40B4-BE49-F238E27FC236}">
                <a16:creationId xmlns:a16="http://schemas.microsoft.com/office/drawing/2014/main" id="{44F99F37-A66B-4054-8D02-3F2DC0BD5BDA}"/>
              </a:ext>
            </a:extLst>
          </p:cNvPr>
          <p:cNvGrpSpPr/>
          <p:nvPr/>
        </p:nvGrpSpPr>
        <p:grpSpPr>
          <a:xfrm>
            <a:off x="402672" y="1049342"/>
            <a:ext cx="2260275" cy="5133344"/>
            <a:chOff x="402672" y="1049342"/>
            <a:chExt cx="2260275" cy="5133344"/>
          </a:xfrm>
        </p:grpSpPr>
        <p:pic>
          <p:nvPicPr>
            <p:cNvPr id="6" name="Billede 5">
              <a:extLst>
                <a:ext uri="{FF2B5EF4-FFF2-40B4-BE49-F238E27FC236}">
                  <a16:creationId xmlns:a16="http://schemas.microsoft.com/office/drawing/2014/main" id="{66456B30-B648-4973-8F56-5D74E3A4B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684" y="4370495"/>
              <a:ext cx="725840" cy="676824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7" name="Billede 6">
              <a:extLst>
                <a:ext uri="{FF2B5EF4-FFF2-40B4-BE49-F238E27FC236}">
                  <a16:creationId xmlns:a16="http://schemas.microsoft.com/office/drawing/2014/main" id="{BC4A9995-C4D1-403E-9891-1F87D540C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7970" y="3427421"/>
              <a:ext cx="708094" cy="672900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8" name="Billede 7">
              <a:extLst>
                <a:ext uri="{FF2B5EF4-FFF2-40B4-BE49-F238E27FC236}">
                  <a16:creationId xmlns:a16="http://schemas.microsoft.com/office/drawing/2014/main" id="{52DC5724-13DB-46AA-A748-4716DCBA7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5820" y="2559628"/>
              <a:ext cx="682730" cy="597619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9" name="Billede 8">
              <a:extLst>
                <a:ext uri="{FF2B5EF4-FFF2-40B4-BE49-F238E27FC236}">
                  <a16:creationId xmlns:a16="http://schemas.microsoft.com/office/drawing/2014/main" id="{5D7E714F-3479-40F4-8001-19A8F9943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999" y="1702965"/>
              <a:ext cx="653365" cy="576526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0" name="Billede 9">
              <a:extLst>
                <a:ext uri="{FF2B5EF4-FFF2-40B4-BE49-F238E27FC236}">
                  <a16:creationId xmlns:a16="http://schemas.microsoft.com/office/drawing/2014/main" id="{16500E0E-A9DF-4E53-B4B0-FC43C52CC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4973" y="5313569"/>
              <a:ext cx="704753" cy="653865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127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17" name="Tekstfelt 16">
              <a:extLst>
                <a:ext uri="{FF2B5EF4-FFF2-40B4-BE49-F238E27FC236}">
                  <a16:creationId xmlns:a16="http://schemas.microsoft.com/office/drawing/2014/main" id="{31AC4741-6809-4B7E-9C35-6795B6E3D958}"/>
                </a:ext>
              </a:extLst>
            </p:cNvPr>
            <p:cNvSpPr txBox="1"/>
            <p:nvPr/>
          </p:nvSpPr>
          <p:spPr>
            <a:xfrm>
              <a:off x="1530412" y="4440024"/>
              <a:ext cx="10516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Regioner </a:t>
              </a:r>
            </a:p>
            <a:p>
              <a:r>
                <a:rPr lang="da-DK" sz="1200" dirty="0"/>
                <a:t>og Hospitaler </a:t>
              </a:r>
            </a:p>
          </p:txBody>
        </p:sp>
        <p:sp>
          <p:nvSpPr>
            <p:cNvPr id="18" name="Tekstfelt 17">
              <a:extLst>
                <a:ext uri="{FF2B5EF4-FFF2-40B4-BE49-F238E27FC236}">
                  <a16:creationId xmlns:a16="http://schemas.microsoft.com/office/drawing/2014/main" id="{5A6C768B-F30F-4399-B486-2343C6D05039}"/>
                </a:ext>
              </a:extLst>
            </p:cNvPr>
            <p:cNvSpPr txBox="1"/>
            <p:nvPr/>
          </p:nvSpPr>
          <p:spPr>
            <a:xfrm>
              <a:off x="1542673" y="5466988"/>
              <a:ext cx="6761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Borgere</a:t>
              </a:r>
            </a:p>
          </p:txBody>
        </p:sp>
        <p:sp>
          <p:nvSpPr>
            <p:cNvPr id="19" name="Tekstfelt 18">
              <a:extLst>
                <a:ext uri="{FF2B5EF4-FFF2-40B4-BE49-F238E27FC236}">
                  <a16:creationId xmlns:a16="http://schemas.microsoft.com/office/drawing/2014/main" id="{5F252D6E-66E6-4A79-9170-21EF33202B83}"/>
                </a:ext>
              </a:extLst>
            </p:cNvPr>
            <p:cNvSpPr txBox="1"/>
            <p:nvPr/>
          </p:nvSpPr>
          <p:spPr>
            <a:xfrm>
              <a:off x="1520405" y="2707446"/>
              <a:ext cx="7583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Apoteker</a:t>
              </a:r>
            </a:p>
          </p:txBody>
        </p:sp>
        <p:sp>
          <p:nvSpPr>
            <p:cNvPr id="20" name="Tekstfelt 19">
              <a:extLst>
                <a:ext uri="{FF2B5EF4-FFF2-40B4-BE49-F238E27FC236}">
                  <a16:creationId xmlns:a16="http://schemas.microsoft.com/office/drawing/2014/main" id="{0C1981B0-916C-438F-9868-C21D997F55FC}"/>
                </a:ext>
              </a:extLst>
            </p:cNvPr>
            <p:cNvSpPr txBox="1"/>
            <p:nvPr/>
          </p:nvSpPr>
          <p:spPr>
            <a:xfrm>
              <a:off x="1529790" y="1841951"/>
              <a:ext cx="8808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Kommuner</a:t>
              </a:r>
            </a:p>
          </p:txBody>
        </p:sp>
        <p:sp>
          <p:nvSpPr>
            <p:cNvPr id="21" name="Tekstfelt 20">
              <a:extLst>
                <a:ext uri="{FF2B5EF4-FFF2-40B4-BE49-F238E27FC236}">
                  <a16:creationId xmlns:a16="http://schemas.microsoft.com/office/drawing/2014/main" id="{B09AB23C-2392-435B-880B-107B198AA4BD}"/>
                </a:ext>
              </a:extLst>
            </p:cNvPr>
            <p:cNvSpPr txBox="1"/>
            <p:nvPr/>
          </p:nvSpPr>
          <p:spPr>
            <a:xfrm>
              <a:off x="1506540" y="3432390"/>
              <a:ext cx="11564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Praksis-, tand- </a:t>
              </a:r>
              <a:br>
                <a:rPr lang="da-DK" sz="1200" dirty="0"/>
              </a:br>
              <a:r>
                <a:rPr lang="da-DK" sz="1200" dirty="0"/>
                <a:t>og speciallæger</a:t>
              </a:r>
            </a:p>
          </p:txBody>
        </p:sp>
        <p:sp>
          <p:nvSpPr>
            <p:cNvPr id="22" name="Rektangel: afrundede hjørner 21">
              <a:extLst>
                <a:ext uri="{FF2B5EF4-FFF2-40B4-BE49-F238E27FC236}">
                  <a16:creationId xmlns:a16="http://schemas.microsoft.com/office/drawing/2014/main" id="{B70AE021-F439-4E9E-9664-9393433468F5}"/>
                </a:ext>
              </a:extLst>
            </p:cNvPr>
            <p:cNvSpPr/>
            <p:nvPr/>
          </p:nvSpPr>
          <p:spPr>
            <a:xfrm>
              <a:off x="402672" y="1049342"/>
              <a:ext cx="2260275" cy="513334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Tekstfelt 22">
              <a:extLst>
                <a:ext uri="{FF2B5EF4-FFF2-40B4-BE49-F238E27FC236}">
                  <a16:creationId xmlns:a16="http://schemas.microsoft.com/office/drawing/2014/main" id="{19A2531B-6461-4DF7-A5B9-4644D1125D54}"/>
                </a:ext>
              </a:extLst>
            </p:cNvPr>
            <p:cNvSpPr txBox="1"/>
            <p:nvPr/>
          </p:nvSpPr>
          <p:spPr>
            <a:xfrm>
              <a:off x="796635" y="1168619"/>
              <a:ext cx="1204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/>
                <a:t>Anvendere</a:t>
              </a:r>
            </a:p>
          </p:txBody>
        </p:sp>
      </p:grpSp>
      <p:sp>
        <p:nvSpPr>
          <p:cNvPr id="31" name="Rektangel: afrundede hjørner 30">
            <a:extLst>
              <a:ext uri="{FF2B5EF4-FFF2-40B4-BE49-F238E27FC236}">
                <a16:creationId xmlns:a16="http://schemas.microsoft.com/office/drawing/2014/main" id="{2F46FCAF-9C23-4ABD-AF91-3A3322D77963}"/>
              </a:ext>
            </a:extLst>
          </p:cNvPr>
          <p:cNvSpPr/>
          <p:nvPr/>
        </p:nvSpPr>
        <p:spPr>
          <a:xfrm>
            <a:off x="6635691" y="1096550"/>
            <a:ext cx="2169657" cy="51333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Tekstfelt 31">
            <a:extLst>
              <a:ext uri="{FF2B5EF4-FFF2-40B4-BE49-F238E27FC236}">
                <a16:creationId xmlns:a16="http://schemas.microsoft.com/office/drawing/2014/main" id="{ABF779B2-C80C-499D-8B7F-29FD1EB8A0B1}"/>
              </a:ext>
            </a:extLst>
          </p:cNvPr>
          <p:cNvSpPr txBox="1"/>
          <p:nvPr/>
        </p:nvSpPr>
        <p:spPr>
          <a:xfrm>
            <a:off x="6726144" y="1215961"/>
            <a:ext cx="198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Eksterne datakilder</a:t>
            </a:r>
          </a:p>
        </p:txBody>
      </p:sp>
      <p:sp>
        <p:nvSpPr>
          <p:cNvPr id="43" name="Tekstfelt 42">
            <a:extLst>
              <a:ext uri="{FF2B5EF4-FFF2-40B4-BE49-F238E27FC236}">
                <a16:creationId xmlns:a16="http://schemas.microsoft.com/office/drawing/2014/main" id="{2132666C-6E6B-43C7-AD0E-4F80AE3ECAF3}"/>
              </a:ext>
            </a:extLst>
          </p:cNvPr>
          <p:cNvSpPr txBox="1"/>
          <p:nvPr/>
        </p:nvSpPr>
        <p:spPr>
          <a:xfrm>
            <a:off x="7343021" y="5374863"/>
            <a:ext cx="1482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Fødselsindberetning</a:t>
            </a:r>
          </a:p>
        </p:txBody>
      </p:sp>
      <p:grpSp>
        <p:nvGrpSpPr>
          <p:cNvPr id="67" name="Gruppe 66">
            <a:extLst>
              <a:ext uri="{FF2B5EF4-FFF2-40B4-BE49-F238E27FC236}">
                <a16:creationId xmlns:a16="http://schemas.microsoft.com/office/drawing/2014/main" id="{576E69AA-C8C2-44B4-A8EE-0DA278B06B42}"/>
              </a:ext>
            </a:extLst>
          </p:cNvPr>
          <p:cNvGrpSpPr/>
          <p:nvPr/>
        </p:nvGrpSpPr>
        <p:grpSpPr>
          <a:xfrm>
            <a:off x="6875726" y="1662702"/>
            <a:ext cx="1548109" cy="4137984"/>
            <a:chOff x="6875726" y="1662702"/>
            <a:chExt cx="1548109" cy="4137984"/>
          </a:xfrm>
        </p:grpSpPr>
        <p:pic>
          <p:nvPicPr>
            <p:cNvPr id="12" name="Grafik 11" descr="Database med massiv udfyldning">
              <a:extLst>
                <a:ext uri="{FF2B5EF4-FFF2-40B4-BE49-F238E27FC236}">
                  <a16:creationId xmlns:a16="http://schemas.microsoft.com/office/drawing/2014/main" id="{107ED22E-FD11-497F-A878-C6388136D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78972" y="1662702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kstfelt 12">
              <a:extLst>
                <a:ext uri="{FF2B5EF4-FFF2-40B4-BE49-F238E27FC236}">
                  <a16:creationId xmlns:a16="http://schemas.microsoft.com/office/drawing/2014/main" id="{BCCA71A8-5356-427E-8FA4-8A259838E20D}"/>
                </a:ext>
              </a:extLst>
            </p:cNvPr>
            <p:cNvSpPr txBox="1"/>
            <p:nvPr/>
          </p:nvSpPr>
          <p:spPr>
            <a:xfrm>
              <a:off x="7332257" y="1790106"/>
              <a:ext cx="524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DDV</a:t>
              </a:r>
            </a:p>
          </p:txBody>
        </p:sp>
        <p:pic>
          <p:nvPicPr>
            <p:cNvPr id="14" name="Grafik 13" descr="Database med massiv udfyldning">
              <a:extLst>
                <a:ext uri="{FF2B5EF4-FFF2-40B4-BE49-F238E27FC236}">
                  <a16:creationId xmlns:a16="http://schemas.microsoft.com/office/drawing/2014/main" id="{0C63C368-C296-46D6-AE08-E3841C46E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75726" y="2109184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kstfelt 14">
              <a:extLst>
                <a:ext uri="{FF2B5EF4-FFF2-40B4-BE49-F238E27FC236}">
                  <a16:creationId xmlns:a16="http://schemas.microsoft.com/office/drawing/2014/main" id="{EC829C94-3DC1-4246-9B4C-2C48844FD020}"/>
                </a:ext>
              </a:extLst>
            </p:cNvPr>
            <p:cNvSpPr txBox="1"/>
            <p:nvPr/>
          </p:nvSpPr>
          <p:spPr>
            <a:xfrm>
              <a:off x="7301151" y="2130172"/>
              <a:ext cx="9247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Yder og sikrede</a:t>
              </a:r>
            </a:p>
          </p:txBody>
        </p:sp>
        <p:sp>
          <p:nvSpPr>
            <p:cNvPr id="34" name="Tekstfelt 33">
              <a:extLst>
                <a:ext uri="{FF2B5EF4-FFF2-40B4-BE49-F238E27FC236}">
                  <a16:creationId xmlns:a16="http://schemas.microsoft.com/office/drawing/2014/main" id="{74A3FA70-6D6E-49AF-82CA-E4E22B3BA414}"/>
                </a:ext>
              </a:extLst>
            </p:cNvPr>
            <p:cNvSpPr txBox="1"/>
            <p:nvPr/>
          </p:nvSpPr>
          <p:spPr>
            <a:xfrm>
              <a:off x="7301152" y="2698359"/>
              <a:ext cx="924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Taksten </a:t>
              </a:r>
              <a:r>
                <a:rPr lang="da-DK" sz="1200" dirty="0" err="1"/>
                <a:t>m.v</a:t>
              </a:r>
              <a:endParaRPr lang="da-DK" sz="1200" dirty="0"/>
            </a:p>
          </p:txBody>
        </p:sp>
        <p:sp>
          <p:nvSpPr>
            <p:cNvPr id="35" name="Tekstfelt 34">
              <a:extLst>
                <a:ext uri="{FF2B5EF4-FFF2-40B4-BE49-F238E27FC236}">
                  <a16:creationId xmlns:a16="http://schemas.microsoft.com/office/drawing/2014/main" id="{5EB6551F-C885-455F-8AD3-65C0A3FC5844}"/>
                </a:ext>
              </a:extLst>
            </p:cNvPr>
            <p:cNvSpPr txBox="1"/>
            <p:nvPr/>
          </p:nvSpPr>
          <p:spPr>
            <a:xfrm>
              <a:off x="7302110" y="3121460"/>
              <a:ext cx="924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 err="1"/>
                <a:t>LABsvar</a:t>
              </a:r>
              <a:endParaRPr lang="da-DK" sz="1200" dirty="0"/>
            </a:p>
          </p:txBody>
        </p:sp>
        <p:sp>
          <p:nvSpPr>
            <p:cNvPr id="36" name="Tekstfelt 35">
              <a:extLst>
                <a:ext uri="{FF2B5EF4-FFF2-40B4-BE49-F238E27FC236}">
                  <a16:creationId xmlns:a16="http://schemas.microsoft.com/office/drawing/2014/main" id="{259563BF-B948-4316-961D-C2AE3FEFA514}"/>
                </a:ext>
              </a:extLst>
            </p:cNvPr>
            <p:cNvSpPr txBox="1"/>
            <p:nvPr/>
          </p:nvSpPr>
          <p:spPr>
            <a:xfrm>
              <a:off x="7302110" y="3565797"/>
              <a:ext cx="108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Autorisationer</a:t>
              </a:r>
            </a:p>
          </p:txBody>
        </p:sp>
        <p:sp>
          <p:nvSpPr>
            <p:cNvPr id="37" name="Tekstfelt 36">
              <a:extLst>
                <a:ext uri="{FF2B5EF4-FFF2-40B4-BE49-F238E27FC236}">
                  <a16:creationId xmlns:a16="http://schemas.microsoft.com/office/drawing/2014/main" id="{5B680F82-6B2A-4E95-BD01-590C133D399A}"/>
                </a:ext>
              </a:extLst>
            </p:cNvPr>
            <p:cNvSpPr txBox="1"/>
            <p:nvPr/>
          </p:nvSpPr>
          <p:spPr>
            <a:xfrm>
              <a:off x="7307021" y="4016787"/>
              <a:ext cx="108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KIH/PRO</a:t>
              </a:r>
            </a:p>
          </p:txBody>
        </p:sp>
        <p:sp>
          <p:nvSpPr>
            <p:cNvPr id="38" name="Tekstfelt 37">
              <a:extLst>
                <a:ext uri="{FF2B5EF4-FFF2-40B4-BE49-F238E27FC236}">
                  <a16:creationId xmlns:a16="http://schemas.microsoft.com/office/drawing/2014/main" id="{C3AA60D0-88CD-458F-B5F8-4B0B7D7E18D8}"/>
                </a:ext>
              </a:extLst>
            </p:cNvPr>
            <p:cNvSpPr txBox="1"/>
            <p:nvPr/>
          </p:nvSpPr>
          <p:spPr>
            <a:xfrm>
              <a:off x="7337538" y="4453114"/>
              <a:ext cx="108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Aftaler</a:t>
              </a:r>
            </a:p>
          </p:txBody>
        </p:sp>
        <p:sp>
          <p:nvSpPr>
            <p:cNvPr id="42" name="Tekstfelt 41">
              <a:extLst>
                <a:ext uri="{FF2B5EF4-FFF2-40B4-BE49-F238E27FC236}">
                  <a16:creationId xmlns:a16="http://schemas.microsoft.com/office/drawing/2014/main" id="{399FDC0B-9F41-4E99-AA4B-E03A6320A611}"/>
                </a:ext>
              </a:extLst>
            </p:cNvPr>
            <p:cNvSpPr txBox="1"/>
            <p:nvPr/>
          </p:nvSpPr>
          <p:spPr>
            <a:xfrm>
              <a:off x="7343021" y="4917335"/>
              <a:ext cx="108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200" dirty="0"/>
                <a:t>CPR</a:t>
              </a:r>
            </a:p>
          </p:txBody>
        </p:sp>
        <p:pic>
          <p:nvPicPr>
            <p:cNvPr id="44" name="Grafik 43" descr="Database med massiv udfyldning">
              <a:extLst>
                <a:ext uri="{FF2B5EF4-FFF2-40B4-BE49-F238E27FC236}">
                  <a16:creationId xmlns:a16="http://schemas.microsoft.com/office/drawing/2014/main" id="{8A2F9428-1F54-4593-BBE8-F158733AA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02744" y="2582302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5" name="Grafik 44" descr="Database med massiv udfyldning">
              <a:extLst>
                <a:ext uri="{FF2B5EF4-FFF2-40B4-BE49-F238E27FC236}">
                  <a16:creationId xmlns:a16="http://schemas.microsoft.com/office/drawing/2014/main" id="{805A6DB0-5838-45F9-B540-8F01529C9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02744" y="3019768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" name="Grafik 45" descr="Database med massiv udfyldning">
              <a:extLst>
                <a:ext uri="{FF2B5EF4-FFF2-40B4-BE49-F238E27FC236}">
                  <a16:creationId xmlns:a16="http://schemas.microsoft.com/office/drawing/2014/main" id="{82D4927E-B646-42ED-B047-56CD2FDF6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09572" y="3457234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7" name="Grafik 46" descr="Database med massiv udfyldning">
              <a:extLst>
                <a:ext uri="{FF2B5EF4-FFF2-40B4-BE49-F238E27FC236}">
                  <a16:creationId xmlns:a16="http://schemas.microsoft.com/office/drawing/2014/main" id="{0B534B1E-863B-4BDF-B797-A056E38AA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16400" y="3901571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8" name="Grafik 47" descr="Database med massiv udfyldning">
              <a:extLst>
                <a:ext uri="{FF2B5EF4-FFF2-40B4-BE49-F238E27FC236}">
                  <a16:creationId xmlns:a16="http://schemas.microsoft.com/office/drawing/2014/main" id="{839C18FD-D500-4CBA-9864-72BED91D6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18171" y="4364295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9" name="Grafik 48" descr="Database med massiv udfyldning">
              <a:extLst>
                <a:ext uri="{FF2B5EF4-FFF2-40B4-BE49-F238E27FC236}">
                  <a16:creationId xmlns:a16="http://schemas.microsoft.com/office/drawing/2014/main" id="{6845A15C-1D36-409B-AC64-8254D2853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27298" y="4808632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0" name="Grafik 49" descr="Database med massiv udfyldning">
              <a:extLst>
                <a:ext uri="{FF2B5EF4-FFF2-40B4-BE49-F238E27FC236}">
                  <a16:creationId xmlns:a16="http://schemas.microsoft.com/office/drawing/2014/main" id="{8C8B466C-4D9C-49F2-9C52-8DE60ADEB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36704" y="5276374"/>
              <a:ext cx="524312" cy="524312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2" name="Tekstfelt 51">
            <a:extLst>
              <a:ext uri="{FF2B5EF4-FFF2-40B4-BE49-F238E27FC236}">
                <a16:creationId xmlns:a16="http://schemas.microsoft.com/office/drawing/2014/main" id="{0F17CDBD-2B84-4F57-8655-AA8493CBDC83}"/>
              </a:ext>
            </a:extLst>
          </p:cNvPr>
          <p:cNvSpPr txBox="1"/>
          <p:nvPr/>
        </p:nvSpPr>
        <p:spPr>
          <a:xfrm>
            <a:off x="2269154" y="301704"/>
            <a:ext cx="4551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NSP National Service Platform</a:t>
            </a:r>
          </a:p>
        </p:txBody>
      </p:sp>
      <p:sp>
        <p:nvSpPr>
          <p:cNvPr id="54" name="Kombinationstegning: figur 53">
            <a:extLst>
              <a:ext uri="{FF2B5EF4-FFF2-40B4-BE49-F238E27FC236}">
                <a16:creationId xmlns:a16="http://schemas.microsoft.com/office/drawing/2014/main" id="{9B7F2E15-0766-4105-82F4-621D45263366}"/>
              </a:ext>
            </a:extLst>
          </p:cNvPr>
          <p:cNvSpPr/>
          <p:nvPr/>
        </p:nvSpPr>
        <p:spPr>
          <a:xfrm>
            <a:off x="2996094" y="5828030"/>
            <a:ext cx="3248146" cy="297221"/>
          </a:xfrm>
          <a:custGeom>
            <a:avLst/>
            <a:gdLst>
              <a:gd name="connsiteX0" fmla="*/ 0 w 2717535"/>
              <a:gd name="connsiteY0" fmla="*/ 75326 h 451945"/>
              <a:gd name="connsiteX1" fmla="*/ 75326 w 2717535"/>
              <a:gd name="connsiteY1" fmla="*/ 0 h 451945"/>
              <a:gd name="connsiteX2" fmla="*/ 2642209 w 2717535"/>
              <a:gd name="connsiteY2" fmla="*/ 0 h 451945"/>
              <a:gd name="connsiteX3" fmla="*/ 2717535 w 2717535"/>
              <a:gd name="connsiteY3" fmla="*/ 75326 h 451945"/>
              <a:gd name="connsiteX4" fmla="*/ 2717535 w 2717535"/>
              <a:gd name="connsiteY4" fmla="*/ 376619 h 451945"/>
              <a:gd name="connsiteX5" fmla="*/ 2642209 w 2717535"/>
              <a:gd name="connsiteY5" fmla="*/ 451945 h 451945"/>
              <a:gd name="connsiteX6" fmla="*/ 75326 w 2717535"/>
              <a:gd name="connsiteY6" fmla="*/ 451945 h 451945"/>
              <a:gd name="connsiteX7" fmla="*/ 0 w 2717535"/>
              <a:gd name="connsiteY7" fmla="*/ 376619 h 451945"/>
              <a:gd name="connsiteX8" fmla="*/ 0 w 2717535"/>
              <a:gd name="connsiteY8" fmla="*/ 75326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535" h="451945">
                <a:moveTo>
                  <a:pt x="0" y="75326"/>
                </a:moveTo>
                <a:cubicBezTo>
                  <a:pt x="0" y="33725"/>
                  <a:pt x="33725" y="0"/>
                  <a:pt x="75326" y="0"/>
                </a:cubicBezTo>
                <a:lnTo>
                  <a:pt x="2642209" y="0"/>
                </a:lnTo>
                <a:cubicBezTo>
                  <a:pt x="2683810" y="0"/>
                  <a:pt x="2717535" y="33725"/>
                  <a:pt x="2717535" y="75326"/>
                </a:cubicBezTo>
                <a:lnTo>
                  <a:pt x="2717535" y="376619"/>
                </a:lnTo>
                <a:cubicBezTo>
                  <a:pt x="2717535" y="418220"/>
                  <a:pt x="2683810" y="451945"/>
                  <a:pt x="2642209" y="451945"/>
                </a:cubicBezTo>
                <a:lnTo>
                  <a:pt x="75326" y="451945"/>
                </a:lnTo>
                <a:cubicBezTo>
                  <a:pt x="33725" y="451945"/>
                  <a:pt x="0" y="418220"/>
                  <a:pt x="0" y="376619"/>
                </a:cubicBezTo>
                <a:lnTo>
                  <a:pt x="0" y="75326"/>
                </a:lnTo>
                <a:close/>
              </a:path>
            </a:pathLst>
          </a:custGeom>
          <a:solidFill>
            <a:srgbClr val="9FADB5">
              <a:alpha val="9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none" lIns="44922" tIns="44922" rIns="44922" bIns="44922" numCol="1" spcCol="72000" anchor="t" anchorCtr="0">
            <a:noAutofit/>
          </a:bodyPr>
          <a:lstStyle/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1200" kern="1200" dirty="0"/>
              <a:t>   </a:t>
            </a:r>
            <a:r>
              <a:rPr lang="da-DK" sz="1200" dirty="0"/>
              <a:t> </a:t>
            </a:r>
            <a:r>
              <a:rPr lang="da-DK" sz="1200" kern="1200" dirty="0"/>
              <a:t>SDN Sundhedsdatanet og sikker internetadgang</a:t>
            </a: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da-DK" sz="1050" kern="1200" dirty="0"/>
          </a:p>
          <a:p>
            <a:pPr marL="0" lvl="1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da-DK" sz="1050" dirty="0"/>
          </a:p>
        </p:txBody>
      </p:sp>
      <p:sp>
        <p:nvSpPr>
          <p:cNvPr id="55" name="Pil: venstre-højre 54">
            <a:extLst>
              <a:ext uri="{FF2B5EF4-FFF2-40B4-BE49-F238E27FC236}">
                <a16:creationId xmlns:a16="http://schemas.microsoft.com/office/drawing/2014/main" id="{9F19E0F5-FDC5-4027-99C8-C1111681B2C6}"/>
              </a:ext>
            </a:extLst>
          </p:cNvPr>
          <p:cNvSpPr/>
          <p:nvPr/>
        </p:nvSpPr>
        <p:spPr>
          <a:xfrm>
            <a:off x="6298621" y="2067903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6" name="Pil: venstre-højre 55">
            <a:extLst>
              <a:ext uri="{FF2B5EF4-FFF2-40B4-BE49-F238E27FC236}">
                <a16:creationId xmlns:a16="http://schemas.microsoft.com/office/drawing/2014/main" id="{D9C6DB21-FA4B-4639-8A3C-B8480075A103}"/>
              </a:ext>
            </a:extLst>
          </p:cNvPr>
          <p:cNvSpPr/>
          <p:nvPr/>
        </p:nvSpPr>
        <p:spPr>
          <a:xfrm>
            <a:off x="2697583" y="2051408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7" name="Pil: venstre-højre 56">
            <a:extLst>
              <a:ext uri="{FF2B5EF4-FFF2-40B4-BE49-F238E27FC236}">
                <a16:creationId xmlns:a16="http://schemas.microsoft.com/office/drawing/2014/main" id="{3A10F521-472B-42FD-835F-9CC172968983}"/>
              </a:ext>
            </a:extLst>
          </p:cNvPr>
          <p:cNvSpPr/>
          <p:nvPr/>
        </p:nvSpPr>
        <p:spPr>
          <a:xfrm>
            <a:off x="6298620" y="3215389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8" name="Pil: venstre-højre 57">
            <a:extLst>
              <a:ext uri="{FF2B5EF4-FFF2-40B4-BE49-F238E27FC236}">
                <a16:creationId xmlns:a16="http://schemas.microsoft.com/office/drawing/2014/main" id="{C1D543EC-2426-4CBE-AC42-C0600AF73A1F}"/>
              </a:ext>
            </a:extLst>
          </p:cNvPr>
          <p:cNvSpPr/>
          <p:nvPr/>
        </p:nvSpPr>
        <p:spPr>
          <a:xfrm>
            <a:off x="6298620" y="4777453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9" name="Pil: venstre-højre 58">
            <a:extLst>
              <a:ext uri="{FF2B5EF4-FFF2-40B4-BE49-F238E27FC236}">
                <a16:creationId xmlns:a16="http://schemas.microsoft.com/office/drawing/2014/main" id="{11B90D64-24CC-4D6D-A0CC-FDF6A8354626}"/>
              </a:ext>
            </a:extLst>
          </p:cNvPr>
          <p:cNvSpPr/>
          <p:nvPr/>
        </p:nvSpPr>
        <p:spPr>
          <a:xfrm>
            <a:off x="6298620" y="5923315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0" name="Pil: venstre-højre 59">
            <a:extLst>
              <a:ext uri="{FF2B5EF4-FFF2-40B4-BE49-F238E27FC236}">
                <a16:creationId xmlns:a16="http://schemas.microsoft.com/office/drawing/2014/main" id="{706EB4C6-5CFD-4CF6-A111-A1BBBACCBB86}"/>
              </a:ext>
            </a:extLst>
          </p:cNvPr>
          <p:cNvSpPr/>
          <p:nvPr/>
        </p:nvSpPr>
        <p:spPr>
          <a:xfrm>
            <a:off x="2690863" y="3215389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1" name="Pil: venstre-højre 60">
            <a:extLst>
              <a:ext uri="{FF2B5EF4-FFF2-40B4-BE49-F238E27FC236}">
                <a16:creationId xmlns:a16="http://schemas.microsoft.com/office/drawing/2014/main" id="{60E42501-5D56-4B7E-8B61-76F77A2258B0}"/>
              </a:ext>
            </a:extLst>
          </p:cNvPr>
          <p:cNvSpPr/>
          <p:nvPr/>
        </p:nvSpPr>
        <p:spPr>
          <a:xfrm>
            <a:off x="2700573" y="4766605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2" name="Pil: venstre-højre 61">
            <a:extLst>
              <a:ext uri="{FF2B5EF4-FFF2-40B4-BE49-F238E27FC236}">
                <a16:creationId xmlns:a16="http://schemas.microsoft.com/office/drawing/2014/main" id="{D59230F8-B855-4852-9F98-A503A1519FFD}"/>
              </a:ext>
            </a:extLst>
          </p:cNvPr>
          <p:cNvSpPr/>
          <p:nvPr/>
        </p:nvSpPr>
        <p:spPr>
          <a:xfrm>
            <a:off x="2690863" y="5877555"/>
            <a:ext cx="282691" cy="1350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4" name="Kombinationstegning: figur 63">
            <a:extLst>
              <a:ext uri="{FF2B5EF4-FFF2-40B4-BE49-F238E27FC236}">
                <a16:creationId xmlns:a16="http://schemas.microsoft.com/office/drawing/2014/main" id="{E3B4AAFC-8F8A-42C4-8448-AF105F44659F}"/>
              </a:ext>
            </a:extLst>
          </p:cNvPr>
          <p:cNvSpPr/>
          <p:nvPr/>
        </p:nvSpPr>
        <p:spPr>
          <a:xfrm>
            <a:off x="3015462" y="1119859"/>
            <a:ext cx="3222059" cy="461665"/>
          </a:xfrm>
          <a:custGeom>
            <a:avLst/>
            <a:gdLst>
              <a:gd name="connsiteX0" fmla="*/ 0 w 2717535"/>
              <a:gd name="connsiteY0" fmla="*/ 75326 h 451945"/>
              <a:gd name="connsiteX1" fmla="*/ 75326 w 2717535"/>
              <a:gd name="connsiteY1" fmla="*/ 0 h 451945"/>
              <a:gd name="connsiteX2" fmla="*/ 2642209 w 2717535"/>
              <a:gd name="connsiteY2" fmla="*/ 0 h 451945"/>
              <a:gd name="connsiteX3" fmla="*/ 2717535 w 2717535"/>
              <a:gd name="connsiteY3" fmla="*/ 75326 h 451945"/>
              <a:gd name="connsiteX4" fmla="*/ 2717535 w 2717535"/>
              <a:gd name="connsiteY4" fmla="*/ 376619 h 451945"/>
              <a:gd name="connsiteX5" fmla="*/ 2642209 w 2717535"/>
              <a:gd name="connsiteY5" fmla="*/ 451945 h 451945"/>
              <a:gd name="connsiteX6" fmla="*/ 75326 w 2717535"/>
              <a:gd name="connsiteY6" fmla="*/ 451945 h 451945"/>
              <a:gd name="connsiteX7" fmla="*/ 0 w 2717535"/>
              <a:gd name="connsiteY7" fmla="*/ 376619 h 451945"/>
              <a:gd name="connsiteX8" fmla="*/ 0 w 2717535"/>
              <a:gd name="connsiteY8" fmla="*/ 75326 h 45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7535" h="451945">
                <a:moveTo>
                  <a:pt x="0" y="75326"/>
                </a:moveTo>
                <a:cubicBezTo>
                  <a:pt x="0" y="33725"/>
                  <a:pt x="33725" y="0"/>
                  <a:pt x="75326" y="0"/>
                </a:cubicBezTo>
                <a:lnTo>
                  <a:pt x="2642209" y="0"/>
                </a:lnTo>
                <a:cubicBezTo>
                  <a:pt x="2683810" y="0"/>
                  <a:pt x="2717535" y="33725"/>
                  <a:pt x="2717535" y="75326"/>
                </a:cubicBezTo>
                <a:lnTo>
                  <a:pt x="2717535" y="376619"/>
                </a:lnTo>
                <a:cubicBezTo>
                  <a:pt x="2717535" y="418220"/>
                  <a:pt x="2683810" y="451945"/>
                  <a:pt x="2642209" y="451945"/>
                </a:cubicBezTo>
                <a:lnTo>
                  <a:pt x="75326" y="451945"/>
                </a:lnTo>
                <a:cubicBezTo>
                  <a:pt x="33725" y="451945"/>
                  <a:pt x="0" y="418220"/>
                  <a:pt x="0" y="376619"/>
                </a:cubicBezTo>
                <a:lnTo>
                  <a:pt x="0" y="75326"/>
                </a:lnTo>
                <a:close/>
              </a:path>
            </a:pathLst>
          </a:custGeom>
          <a:solidFill>
            <a:srgbClr val="007EC5">
              <a:alpha val="90000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922" tIns="44922" rIns="44922" bIns="44922" numCol="2" spcCol="72000" anchor="t" anchorCtr="0">
            <a:noAutofit/>
          </a:bodyPr>
          <a:lstStyle/>
          <a:p>
            <a:pPr marL="0" lvl="0" indent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1200" kern="1200" dirty="0">
                <a:solidFill>
                  <a:srgbClr val="FFFFFF"/>
                </a:solidFill>
              </a:rPr>
              <a:t>  Servicedesk og                  udmeldinger</a:t>
            </a:r>
          </a:p>
          <a:p>
            <a:pPr marL="0" lvl="1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da-DK" sz="1050" dirty="0">
              <a:solidFill>
                <a:srgbClr val="FFFFFF"/>
              </a:solidFill>
            </a:endParaRPr>
          </a:p>
          <a:p>
            <a:pPr marL="57150" lvl="1" indent="-57150" algn="l" defTabSz="222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da-DK" sz="1050" kern="1200" dirty="0">
                <a:solidFill>
                  <a:srgbClr val="FFFFFF"/>
                </a:solidFill>
              </a:rPr>
              <a:t>24/7 drift og overvågning</a:t>
            </a:r>
          </a:p>
        </p:txBody>
      </p:sp>
      <p:sp>
        <p:nvSpPr>
          <p:cNvPr id="65" name="Tekstboks 73">
            <a:extLst>
              <a:ext uri="{FF2B5EF4-FFF2-40B4-BE49-F238E27FC236}">
                <a16:creationId xmlns:a16="http://schemas.microsoft.com/office/drawing/2014/main" id="{366DE5A3-6422-4728-8927-EA7782E305A9}"/>
              </a:ext>
            </a:extLst>
          </p:cNvPr>
          <p:cNvSpPr txBox="1"/>
          <p:nvPr/>
        </p:nvSpPr>
        <p:spPr>
          <a:xfrm>
            <a:off x="4104366" y="6453172"/>
            <a:ext cx="192535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900" dirty="0"/>
              <a:t>Services (på vej)</a:t>
            </a:r>
          </a:p>
        </p:txBody>
      </p:sp>
      <p:sp>
        <p:nvSpPr>
          <p:cNvPr id="66" name="Tekstboks 88">
            <a:extLst>
              <a:ext uri="{FF2B5EF4-FFF2-40B4-BE49-F238E27FC236}">
                <a16:creationId xmlns:a16="http://schemas.microsoft.com/office/drawing/2014/main" id="{7C54240F-32DF-4AD9-90F8-A48F934456F7}"/>
              </a:ext>
            </a:extLst>
          </p:cNvPr>
          <p:cNvSpPr txBox="1"/>
          <p:nvPr/>
        </p:nvSpPr>
        <p:spPr>
          <a:xfrm>
            <a:off x="3840914" y="6456691"/>
            <a:ext cx="267004" cy="204230"/>
          </a:xfrm>
          <a:prstGeom prst="roundRect">
            <a:avLst>
              <a:gd name="adj" fmla="val 12565"/>
            </a:avLst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ts val="563"/>
              </a:lnSpc>
            </a:pPr>
            <a:endParaRPr lang="da-DK" sz="675" dirty="0">
              <a:solidFill>
                <a:schemeClr val="bg1"/>
              </a:solidFill>
              <a:highlight>
                <a:srgbClr val="9FADB5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25406399"/>
      </p:ext>
    </p:extLst>
  </p:cSld>
  <p:clrMapOvr>
    <a:masterClrMapping/>
  </p:clrMapOvr>
</p:sld>
</file>

<file path=ppt/theme/theme1.xml><?xml version="1.0" encoding="utf-8"?>
<a:theme xmlns:a="http://schemas.openxmlformats.org/drawingml/2006/main" name="Sundhedsdatastyrelsen tema">
  <a:themeElements>
    <a:clrScheme name="Sundhedsdatastyrelsen farver">
      <a:dk1>
        <a:sysClr val="windowText" lastClr="000000"/>
      </a:dk1>
      <a:lt1>
        <a:sysClr val="window" lastClr="FFFFFF"/>
      </a:lt1>
      <a:dk2>
        <a:srgbClr val="425C6C"/>
      </a:dk2>
      <a:lt2>
        <a:srgbClr val="EEF1F4"/>
      </a:lt2>
      <a:accent1>
        <a:srgbClr val="007EC5"/>
      </a:accent1>
      <a:accent2>
        <a:srgbClr val="BFE600"/>
      </a:accent2>
      <a:accent3>
        <a:srgbClr val="5C8096"/>
      </a:accent3>
      <a:accent4>
        <a:srgbClr val="FFD400"/>
      </a:accent4>
      <a:accent5>
        <a:srgbClr val="005B8D"/>
      </a:accent5>
      <a:accent6>
        <a:srgbClr val="53A71C"/>
      </a:accent6>
      <a:hlink>
        <a:srgbClr val="005B8D"/>
      </a:hlink>
      <a:folHlink>
        <a:srgbClr val="005B8D"/>
      </a:folHlink>
    </a:clrScheme>
    <a:fontScheme name="Sundhedsdatastyrelsen fonte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S_Præsentation_4_3.potx" id="{DF4E5A94-F7A0-40D7-A525-409CE9AB4FC8}" vid="{73F5D0DF-E5AB-4467-AC95-83BBC0A5DD67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SDS_Præsentation_.4_3_DK</Template>
  <TotalTime>1050</TotalTime>
  <Words>479</Words>
  <Application>Microsoft Office PowerPoint</Application>
  <PresentationFormat>Skærmshow (4:3)</PresentationFormat>
  <Paragraphs>80</Paragraphs>
  <Slides>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8" baseType="lpstr">
      <vt:lpstr>-apple-system</vt:lpstr>
      <vt:lpstr>Arial</vt:lpstr>
      <vt:lpstr>Calibri</vt:lpstr>
      <vt:lpstr>Corbel</vt:lpstr>
      <vt:lpstr>Sundhedsdatastyrelsen tema</vt:lpstr>
      <vt:lpstr>NSP overblik OPERATØR</vt:lpstr>
      <vt:lpstr>Velkommen til NSP National Service Platform</vt:lpstr>
      <vt:lpstr>PowerPoint-præsentation</vt:lpstr>
    </vt:vector>
  </TitlesOfParts>
  <Company>Sundhedsdatastyrelsen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FMK adgang</dc:title>
  <dc:creator>Åse Grønborg Sørensen</dc:creator>
  <cp:lastModifiedBy>Danielsen, Henrik</cp:lastModifiedBy>
  <cp:revision>22</cp:revision>
  <dcterms:created xsi:type="dcterms:W3CDTF">2022-05-24T09:22:35Z</dcterms:created>
  <dcterms:modified xsi:type="dcterms:W3CDTF">2022-09-08T12:17:50Z</dcterms:modified>
</cp:coreProperties>
</file>