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9"/>
  </p:notes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C5"/>
    <a:srgbClr val="BFE600"/>
    <a:srgbClr val="9FADB5"/>
    <a:srgbClr val="F6F5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ADBB-2D6E-4CED-8773-C5C011B40448}" type="datetimeFigureOut">
              <a:rPr lang="da-DK" smtClean="0"/>
              <a:t>05-09-2021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7B9B7-D199-4BC8-BB6D-C5FE1373EE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481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led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9976"/>
            <a:ext cx="11808000" cy="467575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Billed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tilføje overskrift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5346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65718" y="1512000"/>
            <a:ext cx="5344282" cy="450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grpSp>
        <p:nvGrpSpPr>
          <p:cNvPr id="10" name="Gruppe 9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1" name="Lige forbindelse 10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Lige forbindelse 11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Billed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5" name="Pladsholder til slide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5835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tilføje overskrift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 smtClean="0"/>
              <a:t>Klik for at tilføje overskrift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40000" y="2052000"/>
            <a:ext cx="5346000" cy="39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676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 smtClean="0"/>
              <a:t>Klik for at tilføje overskrift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6267600" y="2052000"/>
            <a:ext cx="5346000" cy="3960000"/>
          </a:xfrm>
        </p:spPr>
        <p:txBody>
          <a:bodyPr/>
          <a:lstStyle/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/>
          </a:p>
        </p:txBody>
      </p:sp>
      <p:grpSp>
        <p:nvGrpSpPr>
          <p:cNvPr id="12" name="Gruppe 11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3" name="Lige forbindelse 12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ge forbindelse 13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Billede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2369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tilføje tekst</a:t>
            </a:r>
            <a:endParaRPr lang="da-DK" dirty="0"/>
          </a:p>
        </p:txBody>
      </p:sp>
      <p:grpSp>
        <p:nvGrpSpPr>
          <p:cNvPr id="8" name="Gruppe 7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9" name="Lige forbindelse 8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Lige forbindelse 9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Billed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3" name="Pladsholder til slide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63464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e 6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8" name="Lige forbindelse 7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ige forbindelse 8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Billed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2" name="Pladsholder til slide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69342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fslutnings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>
          <a:xfrm>
            <a:off x="180000" y="180000"/>
            <a:ext cx="11808000" cy="651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cxnSp>
        <p:nvCxnSpPr>
          <p:cNvPr id="6" name="Lige forbindelse 5"/>
          <p:cNvCxnSpPr/>
          <p:nvPr userDrawn="1"/>
        </p:nvCxnSpPr>
        <p:spPr>
          <a:xfrm>
            <a:off x="9497459" y="540000"/>
            <a:ext cx="0" cy="1764000"/>
          </a:xfrm>
          <a:prstGeom prst="line">
            <a:avLst/>
          </a:prstGeom>
          <a:ln w="381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/>
          <p:cNvCxnSpPr/>
          <p:nvPr userDrawn="1"/>
        </p:nvCxnSpPr>
        <p:spPr>
          <a:xfrm>
            <a:off x="9497459" y="951888"/>
            <a:ext cx="0" cy="1512000"/>
          </a:xfrm>
          <a:prstGeom prst="line">
            <a:avLst/>
          </a:prstGeom>
          <a:ln w="381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felt 1"/>
          <p:cNvSpPr txBox="1"/>
          <p:nvPr userDrawn="1"/>
        </p:nvSpPr>
        <p:spPr>
          <a:xfrm>
            <a:off x="9767223" y="1425401"/>
            <a:ext cx="190340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da-DK" sz="1000" dirty="0" smtClean="0">
                <a:solidFill>
                  <a:schemeClr val="tx2"/>
                </a:solidFill>
                <a:latin typeface="+mj-lt"/>
              </a:rPr>
              <a:t>Sundhedsdatastyrelsen </a:t>
            </a:r>
          </a:p>
          <a:p>
            <a:pPr>
              <a:lnSpc>
                <a:spcPts val="1200"/>
              </a:lnSpc>
            </a:pPr>
            <a:r>
              <a:rPr lang="da-DK" sz="1000" dirty="0" smtClean="0">
                <a:solidFill>
                  <a:schemeClr val="tx2"/>
                </a:solidFill>
                <a:latin typeface="+mj-lt"/>
              </a:rPr>
              <a:t>Ørestads Boulevard 5 </a:t>
            </a:r>
          </a:p>
          <a:p>
            <a:pPr>
              <a:lnSpc>
                <a:spcPts val="1200"/>
              </a:lnSpc>
            </a:pPr>
            <a:r>
              <a:rPr lang="da-DK" sz="1000" dirty="0" smtClean="0">
                <a:solidFill>
                  <a:schemeClr val="tx2"/>
                </a:solidFill>
                <a:latin typeface="+mj-lt"/>
              </a:rPr>
              <a:t>2300 København S</a:t>
            </a:r>
          </a:p>
          <a:p>
            <a:pPr>
              <a:lnSpc>
                <a:spcPts val="1200"/>
              </a:lnSpc>
            </a:pPr>
            <a:endParaRPr lang="da-DK" sz="1000" dirty="0" smtClean="0">
              <a:solidFill>
                <a:schemeClr val="tx2"/>
              </a:solidFill>
              <a:latin typeface="+mj-lt"/>
            </a:endParaRPr>
          </a:p>
          <a:p>
            <a:pPr>
              <a:lnSpc>
                <a:spcPts val="1200"/>
              </a:lnSpc>
            </a:pPr>
            <a:r>
              <a:rPr lang="da-DK" sz="1000" dirty="0" smtClean="0">
                <a:solidFill>
                  <a:schemeClr val="tx2"/>
                </a:solidFill>
                <a:latin typeface="+mj-lt"/>
              </a:rPr>
              <a:t>T:</a:t>
            </a:r>
            <a:r>
              <a:rPr lang="da-DK" sz="1000" baseline="0" dirty="0" smtClean="0">
                <a:solidFill>
                  <a:schemeClr val="tx2"/>
                </a:solidFill>
                <a:latin typeface="+mj-lt"/>
              </a:rPr>
              <a:t>  +45 7221 6800</a:t>
            </a:r>
          </a:p>
          <a:p>
            <a:pPr>
              <a:lnSpc>
                <a:spcPts val="1200"/>
              </a:lnSpc>
            </a:pPr>
            <a:r>
              <a:rPr lang="da-DK" sz="1000" baseline="0" dirty="0" smtClean="0">
                <a:solidFill>
                  <a:schemeClr val="tx2"/>
                </a:solidFill>
                <a:latin typeface="+mj-lt"/>
              </a:rPr>
              <a:t>E:  kontakt@sundshedsdata.dk</a:t>
            </a:r>
            <a:endParaRPr lang="da-DK" sz="1000" dirty="0" smtClean="0">
              <a:solidFill>
                <a:schemeClr val="tx2"/>
              </a:solidFill>
              <a:latin typeface="+mj-lt"/>
            </a:endParaRPr>
          </a:p>
          <a:p>
            <a:pPr>
              <a:lnSpc>
                <a:spcPts val="1200"/>
              </a:lnSpc>
            </a:pPr>
            <a:r>
              <a:rPr lang="da-DK" sz="1000" dirty="0" smtClean="0">
                <a:solidFill>
                  <a:schemeClr val="tx2"/>
                </a:solidFill>
                <a:latin typeface="+mj-lt"/>
              </a:rPr>
              <a:t>W: sundhedsdata.dk</a:t>
            </a:r>
          </a:p>
          <a:p>
            <a:pPr>
              <a:lnSpc>
                <a:spcPts val="1200"/>
              </a:lnSpc>
            </a:pPr>
            <a:endParaRPr lang="da-DK" sz="1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8" name="Billed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063" y="54000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dirty="0" smtClean="0"/>
              <a:t>1,5</a:t>
            </a:r>
            <a:endParaRPr lang="da-DK" sz="1800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7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5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2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9990"/>
            <a:ext cx="11808000" cy="4675753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smtClean="0"/>
              <a:t>Klik for at tilføje undertitel</a:t>
            </a:r>
            <a:endParaRPr lang="da-DK" dirty="0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590"/>
            <a:ext cx="1800000" cy="7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0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reaker/kapitel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 userDrawn="1"/>
        </p:nvSpPr>
        <p:spPr>
          <a:xfrm>
            <a:off x="180000" y="180000"/>
            <a:ext cx="11808000" cy="615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endParaRPr lang="da-DK" sz="4000" dirty="0">
              <a:latin typeface="+mj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709740"/>
            <a:ext cx="10710000" cy="1751216"/>
          </a:xfrm>
        </p:spPr>
        <p:txBody>
          <a:bodyPr anchor="b"/>
          <a:lstStyle>
            <a:lvl1pPr>
              <a:lnSpc>
                <a:spcPts val="4000"/>
              </a:lnSpc>
              <a:defRPr sz="4000" baseline="0"/>
            </a:lvl1pPr>
          </a:lstStyle>
          <a:p>
            <a:r>
              <a:rPr lang="da-DK" dirty="0" smtClean="0"/>
              <a:t>Klik for at tilføje titel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3726430"/>
            <a:ext cx="10710000" cy="1264266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tilføje undertitel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80000" y="6426000"/>
            <a:ext cx="720000" cy="252000"/>
          </a:xfrm>
        </p:spPr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 dirty="0"/>
          </a:p>
        </p:txBody>
      </p:sp>
      <p:grpSp>
        <p:nvGrpSpPr>
          <p:cNvPr id="5" name="Gruppe 4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6" name="Lige forbindelse 15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Billed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9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tilføje overskrift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40000" y="1512000"/>
            <a:ext cx="10692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  <p:grpSp>
        <p:nvGrpSpPr>
          <p:cNvPr id="9" name="Gruppe 8"/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0" name="Lige forbindelse 9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Lige forbindelse 10"/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Billed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6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1107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 dirty="0" smtClean="0"/>
              <a:t>Klik for at tilføje overskrift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110700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dirty="0" smtClean="0"/>
              <a:t>Klik for at tilføje tekst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80000" y="6426000"/>
            <a:ext cx="72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rgbClr val="9FADB5"/>
                </a:solidFill>
                <a:latin typeface="+mj-lt"/>
              </a:defRPr>
            </a:lvl1pPr>
          </a:lstStyle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9232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2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75" r:id="rId8"/>
    <p:sldLayoutId id="2147483674" r:id="rId9"/>
    <p:sldLayoutId id="2147483676" r:id="rId10"/>
    <p:sldLayoutId id="2147483677" r:id="rId11"/>
    <p:sldLayoutId id="2147483678" r:id="rId12"/>
    <p:sldLayoutId id="2147483679" r:id="rId13"/>
    <p:sldLayoutId id="2147483685" r:id="rId1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ts val="2000"/>
        </a:lnSpc>
        <a:spcBef>
          <a:spcPts val="750"/>
        </a:spcBef>
        <a:buClr>
          <a:schemeClr val="accent6"/>
        </a:buClr>
        <a:buFontTx/>
        <a:buBlip>
          <a:blip r:embed="rId16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25425" algn="l" defTabSz="685800" rtl="0" eaLnBrk="1" latinLnBrk="0" hangingPunct="1">
        <a:lnSpc>
          <a:spcPts val="18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70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96850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207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browser.ihtsdotools.org/?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ser.ihtsdotools.org/?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ser.ihtsdotools.org/?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Forstå regnearket</a:t>
            </a: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394" y="1512000"/>
            <a:ext cx="10246606" cy="4734317"/>
          </a:xfrm>
          <a:prstGeom prst="rect">
            <a:avLst/>
          </a:prstGeom>
        </p:spPr>
      </p:pic>
      <p:sp>
        <p:nvSpPr>
          <p:cNvPr id="5" name="Rektangulær billedforklaring 4"/>
          <p:cNvSpPr/>
          <p:nvPr/>
        </p:nvSpPr>
        <p:spPr>
          <a:xfrm>
            <a:off x="319125" y="2829196"/>
            <a:ext cx="1625232" cy="731326"/>
          </a:xfrm>
          <a:prstGeom prst="wedgeRectCallout">
            <a:avLst>
              <a:gd name="adj1" fmla="val -6616"/>
              <a:gd name="adj2" fmla="val -18600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108000" rIns="72000" bIns="108000" rtlCol="0" anchor="ctr"/>
          <a:lstStyle/>
          <a:p>
            <a:pPr algn="ctr"/>
            <a:r>
              <a:rPr lang="da-DK" sz="1050" dirty="0" smtClean="0"/>
              <a:t>Gruppe af oplysninger der opdateres af samme ansvarlige</a:t>
            </a:r>
            <a:endParaRPr lang="da-DK" sz="1050" dirty="0"/>
          </a:p>
        </p:txBody>
      </p:sp>
      <p:sp>
        <p:nvSpPr>
          <p:cNvPr id="6" name="Rektangulær billedforklaring 5"/>
          <p:cNvSpPr/>
          <p:nvPr/>
        </p:nvSpPr>
        <p:spPr>
          <a:xfrm>
            <a:off x="3277787" y="1061969"/>
            <a:ext cx="959623" cy="454385"/>
          </a:xfrm>
          <a:prstGeom prst="wedgeRectCallout">
            <a:avLst>
              <a:gd name="adj1" fmla="val -89195"/>
              <a:gd name="adj2" fmla="val 97619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da-DK" sz="1050" dirty="0" smtClean="0"/>
              <a:t>Feltets navn</a:t>
            </a:r>
            <a:endParaRPr lang="da-DK" sz="1050" dirty="0"/>
          </a:p>
        </p:txBody>
      </p:sp>
      <p:sp>
        <p:nvSpPr>
          <p:cNvPr id="7" name="Oval billedforklaring 6"/>
          <p:cNvSpPr/>
          <p:nvPr/>
        </p:nvSpPr>
        <p:spPr>
          <a:xfrm>
            <a:off x="4378924" y="2169269"/>
            <a:ext cx="1271236" cy="701492"/>
          </a:xfrm>
          <a:prstGeom prst="wedgeEllipseCallout">
            <a:avLst>
              <a:gd name="adj1" fmla="val 16683"/>
              <a:gd name="adj2" fmla="val -105746"/>
            </a:avLst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da-DK" sz="1050" dirty="0" smtClean="0"/>
              <a:t>Type af data, der kan dokumenteres</a:t>
            </a:r>
            <a:endParaRPr lang="da-DK" sz="1050" dirty="0"/>
          </a:p>
        </p:txBody>
      </p:sp>
      <p:sp>
        <p:nvSpPr>
          <p:cNvPr id="8" name="Oval billedforklaring 7"/>
          <p:cNvSpPr/>
          <p:nvPr/>
        </p:nvSpPr>
        <p:spPr>
          <a:xfrm>
            <a:off x="5482614" y="544155"/>
            <a:ext cx="1252165" cy="706679"/>
          </a:xfrm>
          <a:prstGeom prst="wedgeEllipseCallout">
            <a:avLst>
              <a:gd name="adj1" fmla="val 34635"/>
              <a:gd name="adj2" fmla="val 112034"/>
            </a:avLst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da-DK" sz="1050" dirty="0"/>
              <a:t>SNOMED </a:t>
            </a:r>
            <a:r>
              <a:rPr lang="da-DK" sz="1050" dirty="0" smtClean="0"/>
              <a:t>CT hierarki</a:t>
            </a:r>
            <a:r>
              <a:rPr lang="da-DK" sz="1050" dirty="0"/>
              <a:t>, som SNOMED CT koden findes i</a:t>
            </a:r>
          </a:p>
        </p:txBody>
      </p:sp>
      <p:sp>
        <p:nvSpPr>
          <p:cNvPr id="9" name="Rektangulær billedforklaring 8"/>
          <p:cNvSpPr/>
          <p:nvPr/>
        </p:nvSpPr>
        <p:spPr>
          <a:xfrm>
            <a:off x="7405406" y="689638"/>
            <a:ext cx="1006219" cy="612648"/>
          </a:xfrm>
          <a:prstGeom prst="wedgeRectCallout">
            <a:avLst>
              <a:gd name="adj1" fmla="val -16163"/>
              <a:gd name="adj2" fmla="val 9579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da-DK" sz="1050" dirty="0"/>
              <a:t>Forslag til SNOMED </a:t>
            </a:r>
            <a:r>
              <a:rPr lang="da-DK" sz="1050" dirty="0" smtClean="0"/>
              <a:t>CT kode</a:t>
            </a:r>
            <a:endParaRPr lang="da-DK" sz="1000" dirty="0"/>
          </a:p>
        </p:txBody>
      </p:sp>
      <p:sp>
        <p:nvSpPr>
          <p:cNvPr id="11" name="Oval billedforklaring 10"/>
          <p:cNvSpPr/>
          <p:nvPr/>
        </p:nvSpPr>
        <p:spPr>
          <a:xfrm>
            <a:off x="8566295" y="1961477"/>
            <a:ext cx="954790" cy="797260"/>
          </a:xfrm>
          <a:prstGeom prst="wedgeEllipseCallout">
            <a:avLst>
              <a:gd name="adj1" fmla="val -53780"/>
              <a:gd name="adj2" fmla="val -7429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da-DK" sz="1050" dirty="0"/>
              <a:t>Kodetekst til foreslået SNOMED CT begreb</a:t>
            </a:r>
          </a:p>
        </p:txBody>
      </p:sp>
      <p:sp>
        <p:nvSpPr>
          <p:cNvPr id="12" name="Rektangulær billedforklaring 11"/>
          <p:cNvSpPr/>
          <p:nvPr/>
        </p:nvSpPr>
        <p:spPr>
          <a:xfrm>
            <a:off x="9206785" y="435758"/>
            <a:ext cx="1472449" cy="612648"/>
          </a:xfrm>
          <a:prstGeom prst="wedgeRectCallout">
            <a:avLst>
              <a:gd name="adj1" fmla="val -13160"/>
              <a:gd name="adj2" fmla="val 133364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da-DK" sz="1050" dirty="0"/>
              <a:t>Bemærkninger og spørgsmål fra </a:t>
            </a:r>
            <a:r>
              <a:rPr lang="da-DK" sz="1050" dirty="0" smtClean="0"/>
              <a:t>Sundhedsdatastyrelsen</a:t>
            </a:r>
            <a:endParaRPr lang="da-DK" sz="1000" dirty="0"/>
          </a:p>
        </p:txBody>
      </p:sp>
      <p:sp>
        <p:nvSpPr>
          <p:cNvPr id="13" name="Oval billedforklaring 12"/>
          <p:cNvSpPr/>
          <p:nvPr/>
        </p:nvSpPr>
        <p:spPr>
          <a:xfrm>
            <a:off x="10902032" y="648272"/>
            <a:ext cx="1302173" cy="797260"/>
          </a:xfrm>
          <a:prstGeom prst="wedgeEllipseCallout">
            <a:avLst>
              <a:gd name="adj1" fmla="val -56275"/>
              <a:gd name="adj2" fmla="val 70860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da-DK" sz="1050" dirty="0"/>
              <a:t>Forslag til hvor svarmuligheder kan findes i SNOMED CT</a:t>
            </a:r>
          </a:p>
        </p:txBody>
      </p:sp>
    </p:spTree>
    <p:extLst>
      <p:ext uri="{BB962C8B-B14F-4D97-AF65-F5344CB8AC3E}">
        <p14:creationId xmlns:p14="http://schemas.microsoft.com/office/powerpoint/2010/main" val="8045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Definition af et SNOMED CT begreb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1825625"/>
            <a:ext cx="4773745" cy="4351338"/>
          </a:xfrm>
        </p:spPr>
        <p:txBody>
          <a:bodyPr>
            <a:normAutofit fontScale="85000" lnSpcReduction="10000"/>
          </a:bodyPr>
          <a:lstStyle/>
          <a:p>
            <a:r>
              <a:rPr lang="da-DK" dirty="0"/>
              <a:t>Et begreb defineres bl.a. ud fra dets placering i et hierarki</a:t>
            </a:r>
          </a:p>
          <a:p>
            <a:r>
              <a:rPr lang="da-DK" dirty="0"/>
              <a:t>Dets overbegreb samt attributter</a:t>
            </a:r>
          </a:p>
          <a:p>
            <a:r>
              <a:rPr lang="da-DK" dirty="0"/>
              <a:t>Evt. underbegreber</a:t>
            </a:r>
          </a:p>
          <a:p>
            <a:pPr marL="0" indent="0">
              <a:buNone/>
            </a:pPr>
            <a:r>
              <a:rPr lang="da-DK" sz="1900" dirty="0"/>
              <a:t>Så når et begreb ikke findes i SNOMED CT og vi foreslår, at det oprettes, skal det placeres på et passende sted i hierarkiet. Fx mangler begrebet </a:t>
            </a:r>
          </a:p>
          <a:p>
            <a:pPr marL="0" indent="0">
              <a:buNone/>
            </a:pPr>
            <a:r>
              <a:rPr lang="da-DK" sz="1900" i="1" dirty="0"/>
              <a:t>allergisk disponeret fra en forælder </a:t>
            </a:r>
          </a:p>
          <a:p>
            <a:pPr marL="0" indent="0">
              <a:buNone/>
            </a:pPr>
            <a:r>
              <a:rPr lang="da-DK" sz="1900" dirty="0"/>
              <a:t>og det foreslås oprettet som underbegreb til</a:t>
            </a:r>
          </a:p>
          <a:p>
            <a:pPr marL="0" indent="0">
              <a:buNone/>
            </a:pPr>
            <a:r>
              <a:rPr lang="da-DK" sz="1900" i="1" dirty="0"/>
              <a:t>609328004 | Allergisk disponering (</a:t>
            </a:r>
            <a:r>
              <a:rPr lang="da-DK" sz="1900" i="1" dirty="0" err="1"/>
              <a:t>finding</a:t>
            </a:r>
            <a:r>
              <a:rPr lang="da-DK" sz="1900" i="1" dirty="0"/>
              <a:t>) | </a:t>
            </a:r>
          </a:p>
          <a:p>
            <a:pPr marL="0" indent="0">
              <a:buNone/>
            </a:pPr>
            <a:endParaRPr lang="da-DK" sz="1900" i="1" dirty="0"/>
          </a:p>
          <a:p>
            <a:pPr marL="0" indent="0">
              <a:buNone/>
            </a:pPr>
            <a:r>
              <a:rPr lang="da-DK" sz="1500" cap="small" dirty="0"/>
              <a:t>BEMÆRK: ikke alt er oversat i </a:t>
            </a:r>
            <a:r>
              <a:rPr lang="da-DK" sz="1500" cap="small" dirty="0" err="1"/>
              <a:t>snomed</a:t>
            </a:r>
            <a:r>
              <a:rPr lang="da-DK" sz="1500" cap="small" dirty="0"/>
              <a:t> </a:t>
            </a:r>
            <a:r>
              <a:rPr lang="da-DK" sz="1500" cap="small" dirty="0" err="1"/>
              <a:t>ct</a:t>
            </a:r>
            <a:r>
              <a:rPr lang="da-DK" sz="1500" cap="small" dirty="0"/>
              <a:t> i </a:t>
            </a:r>
            <a:r>
              <a:rPr lang="da-DK" sz="1500" cap="small" dirty="0" smtClean="0"/>
              <a:t>dag</a:t>
            </a:r>
          </a:p>
          <a:p>
            <a:pPr marL="0" indent="0">
              <a:buNone/>
            </a:pPr>
            <a:endParaRPr lang="da-DK" sz="1500" cap="small" dirty="0"/>
          </a:p>
          <a:p>
            <a:pPr marL="0" indent="0">
              <a:buNone/>
            </a:pPr>
            <a:r>
              <a:rPr lang="da-DK" sz="1500" cap="small" dirty="0" smtClean="0">
                <a:hlinkClick r:id="rId2"/>
              </a:rPr>
              <a:t>SNOMED International SNOMED CT Browser</a:t>
            </a:r>
            <a:endParaRPr lang="da-DK" sz="1500" cap="small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 rotWithShape="1">
          <a:blip r:embed="rId3"/>
          <a:srcRect l="741" t="2380" r="6369" b="6112"/>
          <a:stretch/>
        </p:blipFill>
        <p:spPr>
          <a:xfrm>
            <a:off x="5611945" y="1331055"/>
            <a:ext cx="6580055" cy="466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led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76" y="2265104"/>
            <a:ext cx="10695826" cy="188935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Hvad skal du gøre? – Et eksempel</a:t>
            </a:r>
          </a:p>
        </p:txBody>
      </p:sp>
      <p:sp>
        <p:nvSpPr>
          <p:cNvPr id="5" name="Oval billedforklaring 4"/>
          <p:cNvSpPr/>
          <p:nvPr/>
        </p:nvSpPr>
        <p:spPr>
          <a:xfrm>
            <a:off x="1772525" y="1235846"/>
            <a:ext cx="2294021" cy="723315"/>
          </a:xfrm>
          <a:prstGeom prst="wedgeEllipseCallout">
            <a:avLst>
              <a:gd name="adj1" fmla="val -553"/>
              <a:gd name="adj2" fmla="val 13262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1</a:t>
            </a:r>
          </a:p>
          <a:p>
            <a:r>
              <a:rPr lang="da-DK" sz="1200" dirty="0">
                <a:solidFill>
                  <a:schemeClr val="tx1"/>
                </a:solidFill>
              </a:rPr>
              <a:t>Kig på </a:t>
            </a:r>
            <a:r>
              <a:rPr lang="da-DK" sz="1200" dirty="0" smtClean="0">
                <a:solidFill>
                  <a:schemeClr val="tx1"/>
                </a:solidFill>
              </a:rPr>
              <a:t>feltets navn</a:t>
            </a: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6" name="Rektangulær billedforklaring 5"/>
          <p:cNvSpPr/>
          <p:nvPr/>
        </p:nvSpPr>
        <p:spPr>
          <a:xfrm>
            <a:off x="1860756" y="4263573"/>
            <a:ext cx="2205790" cy="2001477"/>
          </a:xfrm>
          <a:prstGeom prst="wedgeRectCallout">
            <a:avLst>
              <a:gd name="adj1" fmla="val 36660"/>
              <a:gd name="adj2" fmla="val -9015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2</a:t>
            </a:r>
          </a:p>
          <a:p>
            <a:r>
              <a:rPr lang="da-DK" sz="1200" dirty="0">
                <a:solidFill>
                  <a:schemeClr val="tx1"/>
                </a:solidFill>
              </a:rPr>
              <a:t>Dette er det svarformat, som projektet foreslår.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 smtClean="0">
                <a:solidFill>
                  <a:schemeClr val="tx1"/>
                </a:solidFill>
              </a:rPr>
              <a:t>Mener I, at </a:t>
            </a:r>
            <a:r>
              <a:rPr lang="da-DK" sz="1200" dirty="0">
                <a:solidFill>
                  <a:schemeClr val="tx1"/>
                </a:solidFill>
              </a:rPr>
              <a:t>det der er nu er dækkende eller skal det ændres</a:t>
            </a:r>
            <a:r>
              <a:rPr lang="da-DK" sz="1200" dirty="0" smtClean="0">
                <a:solidFill>
                  <a:schemeClr val="tx1"/>
                </a:solidFill>
              </a:rPr>
              <a:t>?</a:t>
            </a:r>
          </a:p>
          <a:p>
            <a:endParaRPr lang="da-DK" sz="1200" dirty="0" smtClean="0">
              <a:solidFill>
                <a:schemeClr val="tx1"/>
              </a:solidFill>
            </a:endParaRPr>
          </a:p>
          <a:p>
            <a:r>
              <a:rPr lang="da-DK" sz="1200" dirty="0" smtClean="0">
                <a:solidFill>
                  <a:schemeClr val="tx1"/>
                </a:solidFill>
              </a:rPr>
              <a:t>I givet fald - ændres hvordan?</a:t>
            </a: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Oval billedforklaring 6"/>
          <p:cNvSpPr/>
          <p:nvPr/>
        </p:nvSpPr>
        <p:spPr>
          <a:xfrm>
            <a:off x="7796288" y="179056"/>
            <a:ext cx="4395712" cy="2031774"/>
          </a:xfrm>
          <a:prstGeom prst="wedgeEllipseCallout">
            <a:avLst>
              <a:gd name="adj1" fmla="val -72727"/>
              <a:gd name="adj2" fmla="val 877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36000" bIns="36000"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3 </a:t>
            </a:r>
          </a:p>
          <a:p>
            <a:r>
              <a:rPr lang="da-DK" sz="1200" dirty="0">
                <a:solidFill>
                  <a:schemeClr val="tx1"/>
                </a:solidFill>
              </a:rPr>
              <a:t>Kig på SNOMED CT kodeteksten. Det er et </a:t>
            </a:r>
            <a:r>
              <a:rPr lang="da-DK" sz="1200" u="sng" dirty="0">
                <a:solidFill>
                  <a:schemeClr val="tx1"/>
                </a:solidFill>
              </a:rPr>
              <a:t>observerbart træk </a:t>
            </a:r>
            <a:r>
              <a:rPr lang="da-DK" sz="1200" i="1" dirty="0" err="1">
                <a:solidFill>
                  <a:schemeClr val="tx1"/>
                </a:solidFill>
              </a:rPr>
              <a:t>gestationsalder</a:t>
            </a:r>
            <a:r>
              <a:rPr lang="da-DK" sz="1200" dirty="0">
                <a:solidFill>
                  <a:schemeClr val="tx1"/>
                </a:solidFill>
              </a:rPr>
              <a:t>, dvs. ”Det vi gerne vil vide noget om er </a:t>
            </a:r>
            <a:r>
              <a:rPr lang="da-DK" sz="1200" i="1" dirty="0" err="1">
                <a:solidFill>
                  <a:schemeClr val="tx1"/>
                </a:solidFill>
              </a:rPr>
              <a:t>gestationsalder</a:t>
            </a:r>
            <a:r>
              <a:rPr lang="da-DK" sz="1200" dirty="0">
                <a:solidFill>
                  <a:schemeClr val="tx1"/>
                </a:solidFill>
              </a:rPr>
              <a:t>”. 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Slå gerne op i </a:t>
            </a:r>
            <a:r>
              <a:rPr lang="da-DK" sz="1200" dirty="0">
                <a:solidFill>
                  <a:schemeClr val="tx1"/>
                </a:solidFill>
                <a:hlinkClick r:id="rId3"/>
              </a:rPr>
              <a:t>SNOMED CT browseren </a:t>
            </a:r>
            <a:r>
              <a:rPr lang="da-DK" sz="1200" dirty="0" smtClean="0">
                <a:solidFill>
                  <a:schemeClr val="tx1"/>
                </a:solidFill>
              </a:rPr>
              <a:t>med kode eller kodetekst og </a:t>
            </a:r>
            <a:r>
              <a:rPr lang="da-DK" sz="1200" dirty="0">
                <a:solidFill>
                  <a:schemeClr val="tx1"/>
                </a:solidFill>
              </a:rPr>
              <a:t>undersøg begrebets betydning.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Svarer det til det I gerne vil vide noget om?</a:t>
            </a:r>
          </a:p>
          <a:p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8" name="Oval billedforklaring 7"/>
          <p:cNvSpPr/>
          <p:nvPr/>
        </p:nvSpPr>
        <p:spPr>
          <a:xfrm>
            <a:off x="5622759" y="4241924"/>
            <a:ext cx="5173578" cy="2415548"/>
          </a:xfrm>
          <a:prstGeom prst="wedgeEllipseCallout">
            <a:avLst>
              <a:gd name="adj1" fmla="val 38914"/>
              <a:gd name="adj2" fmla="val -8556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4</a:t>
            </a:r>
          </a:p>
          <a:p>
            <a:r>
              <a:rPr lang="da-DK" sz="1200" dirty="0">
                <a:solidFill>
                  <a:schemeClr val="tx1"/>
                </a:solidFill>
              </a:rPr>
              <a:t>Hvilket udfaldsrum for svar har I </a:t>
            </a:r>
            <a:r>
              <a:rPr lang="da-DK" sz="1200" dirty="0" err="1">
                <a:solidFill>
                  <a:schemeClr val="tx1"/>
                </a:solidFill>
              </a:rPr>
              <a:t>i</a:t>
            </a:r>
            <a:r>
              <a:rPr lang="da-DK" sz="1200" dirty="0">
                <a:solidFill>
                  <a:schemeClr val="tx1"/>
                </a:solidFill>
              </a:rPr>
              <a:t> jeres system?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I </a:t>
            </a:r>
            <a:r>
              <a:rPr lang="da-DK" sz="1200" dirty="0">
                <a:solidFill>
                  <a:schemeClr val="tx1"/>
                </a:solidFill>
                <a:hlinkClick r:id="rId3"/>
              </a:rPr>
              <a:t>SNOMED CT browseren </a:t>
            </a:r>
            <a:r>
              <a:rPr lang="da-DK" sz="1200" dirty="0">
                <a:solidFill>
                  <a:schemeClr val="tx1"/>
                </a:solidFill>
              </a:rPr>
              <a:t>kan I se hvilke svarmuligheder, der er under koden 366323009 | fund vedr. </a:t>
            </a:r>
            <a:r>
              <a:rPr lang="da-DK" sz="1200" dirty="0" err="1">
                <a:solidFill>
                  <a:schemeClr val="tx1"/>
                </a:solidFill>
              </a:rPr>
              <a:t>gestationsalder</a:t>
            </a:r>
            <a:r>
              <a:rPr lang="da-DK" sz="1200" dirty="0">
                <a:solidFill>
                  <a:schemeClr val="tx1"/>
                </a:solidFill>
              </a:rPr>
              <a:t> |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Kan I bruge dem/nogle af dem?</a:t>
            </a:r>
          </a:p>
          <a:p>
            <a:r>
              <a:rPr lang="da-DK" sz="1200" dirty="0">
                <a:solidFill>
                  <a:schemeClr val="tx1"/>
                </a:solidFill>
              </a:rPr>
              <a:t>Hvis ikke, så skriv, hvilke svar I ønsker at kunne afgive.</a:t>
            </a:r>
          </a:p>
        </p:txBody>
      </p:sp>
    </p:spTree>
    <p:extLst>
      <p:ext uri="{BB962C8B-B14F-4D97-AF65-F5344CB8AC3E}">
        <p14:creationId xmlns:p14="http://schemas.microsoft.com/office/powerpoint/2010/main" val="143051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Hvad skal du gøre? Et andet eksempel</a:t>
            </a: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84" y="2306903"/>
            <a:ext cx="10690697" cy="1982787"/>
          </a:xfrm>
          <a:prstGeom prst="rect">
            <a:avLst/>
          </a:prstGeom>
        </p:spPr>
      </p:pic>
      <p:sp>
        <p:nvSpPr>
          <p:cNvPr id="5" name="Oval billedforklaring 4"/>
          <p:cNvSpPr/>
          <p:nvPr/>
        </p:nvSpPr>
        <p:spPr>
          <a:xfrm>
            <a:off x="1143608" y="1322962"/>
            <a:ext cx="2294021" cy="605802"/>
          </a:xfrm>
          <a:prstGeom prst="wedgeEllipseCallout">
            <a:avLst>
              <a:gd name="adj1" fmla="val 29770"/>
              <a:gd name="adj2" fmla="val 1720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1</a:t>
            </a:r>
          </a:p>
          <a:p>
            <a:r>
              <a:rPr lang="da-DK" sz="1200" dirty="0">
                <a:solidFill>
                  <a:schemeClr val="tx1"/>
                </a:solidFill>
              </a:rPr>
              <a:t>Kig </a:t>
            </a:r>
            <a:r>
              <a:rPr lang="da-DK" sz="1200" dirty="0" smtClean="0">
                <a:solidFill>
                  <a:schemeClr val="tx1"/>
                </a:solidFill>
              </a:rPr>
              <a:t>på feltets navn</a:t>
            </a: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6" name="Rektangulær billedforklaring 5"/>
          <p:cNvSpPr/>
          <p:nvPr/>
        </p:nvSpPr>
        <p:spPr>
          <a:xfrm>
            <a:off x="2148106" y="4352924"/>
            <a:ext cx="2205790" cy="1958975"/>
          </a:xfrm>
          <a:prstGeom prst="wedgeRectCallout">
            <a:avLst>
              <a:gd name="adj1" fmla="val 53557"/>
              <a:gd name="adj2" fmla="val -9557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108000" rIns="91440" bIns="45720" rtlCol="0" anchor="t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2</a:t>
            </a:r>
          </a:p>
          <a:p>
            <a:r>
              <a:rPr lang="da-DK" sz="1200" dirty="0">
                <a:solidFill>
                  <a:schemeClr val="tx1"/>
                </a:solidFill>
              </a:rPr>
              <a:t>Dette er de svarmuligheder, som projektet forslår.</a:t>
            </a:r>
            <a:endParaRPr lang="da-DK" sz="1200" dirty="0">
              <a:solidFill>
                <a:schemeClr val="tx1"/>
              </a:solidFill>
              <a:cs typeface="Calibri"/>
            </a:endParaRP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Mener I, at det der er nu er dækkende eller skal det ændres?</a:t>
            </a:r>
          </a:p>
          <a:p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I givet fald - ændres hvordan?</a:t>
            </a:r>
          </a:p>
          <a:p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Oval billedforklaring 6"/>
          <p:cNvSpPr/>
          <p:nvPr/>
        </p:nvSpPr>
        <p:spPr>
          <a:xfrm>
            <a:off x="8686800" y="991086"/>
            <a:ext cx="3416968" cy="1292158"/>
          </a:xfrm>
          <a:prstGeom prst="wedgeEllipseCallout">
            <a:avLst>
              <a:gd name="adj1" fmla="val -81027"/>
              <a:gd name="adj2" fmla="val 8995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3 </a:t>
            </a:r>
          </a:p>
          <a:p>
            <a:r>
              <a:rPr lang="da-DK" sz="1200" dirty="0">
                <a:solidFill>
                  <a:schemeClr val="tx1"/>
                </a:solidFill>
              </a:rPr>
              <a:t>Der findes ikke en SNOMED CT-kode, der udtrykker dette, men vi har mulighed for at oprette et nyt begreb fx </a:t>
            </a:r>
            <a:r>
              <a:rPr lang="da-DK" sz="1200" i="1" dirty="0" err="1">
                <a:solidFill>
                  <a:schemeClr val="tx1"/>
                </a:solidFill>
              </a:rPr>
              <a:t>maternel</a:t>
            </a:r>
            <a:r>
              <a:rPr lang="da-DK" sz="1200" i="1" dirty="0">
                <a:solidFill>
                  <a:schemeClr val="tx1"/>
                </a:solidFill>
              </a:rPr>
              <a:t> oplevelse af fødsel</a:t>
            </a:r>
            <a:r>
              <a:rPr lang="da-DK" sz="12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8" name="Oval billedforklaring 7"/>
          <p:cNvSpPr/>
          <p:nvPr/>
        </p:nvSpPr>
        <p:spPr>
          <a:xfrm>
            <a:off x="4844374" y="4371718"/>
            <a:ext cx="6965005" cy="2336654"/>
          </a:xfrm>
          <a:prstGeom prst="wedgeEllipseCallout">
            <a:avLst>
              <a:gd name="adj1" fmla="val 23230"/>
              <a:gd name="adj2" fmla="val -6147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 anchorCtr="1"/>
          <a:lstStyle/>
          <a:p>
            <a:pPr algn="ctr"/>
            <a:r>
              <a:rPr lang="da-DK" dirty="0">
                <a:solidFill>
                  <a:srgbClr val="FF0000"/>
                </a:solidFill>
              </a:rPr>
              <a:t>4</a:t>
            </a:r>
          </a:p>
          <a:p>
            <a:r>
              <a:rPr lang="da-DK" sz="1200" dirty="0">
                <a:solidFill>
                  <a:schemeClr val="tx1"/>
                </a:solidFill>
              </a:rPr>
              <a:t>Vi foreslår, at placeret det nye begreb i SNOMED CT  sideordnet </a:t>
            </a:r>
            <a:r>
              <a:rPr lang="da-DK" sz="1200" dirty="0" smtClean="0">
                <a:solidFill>
                  <a:schemeClr val="tx1"/>
                </a:solidFill>
              </a:rPr>
              <a:t>med 397924006 | </a:t>
            </a:r>
            <a:r>
              <a:rPr lang="da-DK" sz="1200" i="1" dirty="0" err="1">
                <a:solidFill>
                  <a:schemeClr val="tx1"/>
                </a:solidFill>
              </a:rPr>
              <a:t>maternel</a:t>
            </a:r>
            <a:r>
              <a:rPr lang="da-DK" sz="1200" i="1" dirty="0">
                <a:solidFill>
                  <a:schemeClr val="tx1"/>
                </a:solidFill>
              </a:rPr>
              <a:t> tilfredshed med </a:t>
            </a:r>
            <a:r>
              <a:rPr lang="da-DK" sz="1200" i="1" dirty="0" smtClean="0">
                <a:solidFill>
                  <a:schemeClr val="tx1"/>
                </a:solidFill>
              </a:rPr>
              <a:t>anæstesi </a:t>
            </a:r>
            <a:r>
              <a:rPr lang="da-DK" sz="1200" dirty="0" smtClean="0">
                <a:solidFill>
                  <a:schemeClr val="tx1"/>
                </a:solidFill>
              </a:rPr>
              <a:t>|</a:t>
            </a:r>
            <a:r>
              <a:rPr lang="da-DK" sz="1200" i="1" dirty="0" smtClean="0">
                <a:solidFill>
                  <a:schemeClr val="tx1"/>
                </a:solidFill>
              </a:rPr>
              <a:t>. </a:t>
            </a:r>
            <a:r>
              <a:rPr lang="da-DK" sz="1200" dirty="0">
                <a:solidFill>
                  <a:schemeClr val="tx1"/>
                </a:solidFill>
              </a:rPr>
              <a:t>Begge begreber vil være underbegreber til 364319003 | træk vedr. graviditet, fødsel og barsel | og til 406193000 | Klienttilfredshed |</a:t>
            </a:r>
          </a:p>
          <a:p>
            <a:r>
              <a:rPr lang="da-DK" sz="1200" dirty="0">
                <a:solidFill>
                  <a:schemeClr val="tx1"/>
                </a:solidFill>
              </a:rPr>
              <a:t>Slå op i </a:t>
            </a:r>
            <a:r>
              <a:rPr lang="da-DK" sz="1200" dirty="0">
                <a:solidFill>
                  <a:schemeClr val="tx1"/>
                </a:solidFill>
                <a:hlinkClick r:id="rId3"/>
              </a:rPr>
              <a:t>SNOMED CT browseren </a:t>
            </a:r>
            <a:r>
              <a:rPr lang="da-DK" sz="1200" dirty="0" smtClean="0">
                <a:solidFill>
                  <a:schemeClr val="tx1"/>
                </a:solidFill>
              </a:rPr>
              <a:t>ved at søge </a:t>
            </a:r>
            <a:r>
              <a:rPr lang="da-DK" sz="1200" dirty="0">
                <a:solidFill>
                  <a:schemeClr val="tx1"/>
                </a:solidFill>
              </a:rPr>
              <a:t>på 397924006 | </a:t>
            </a:r>
            <a:r>
              <a:rPr lang="da-DK" sz="1200" i="1" dirty="0" err="1">
                <a:solidFill>
                  <a:schemeClr val="tx1"/>
                </a:solidFill>
              </a:rPr>
              <a:t>maternel</a:t>
            </a:r>
            <a:r>
              <a:rPr lang="da-DK" sz="1200" i="1" dirty="0">
                <a:solidFill>
                  <a:schemeClr val="tx1"/>
                </a:solidFill>
              </a:rPr>
              <a:t> tilfredshed med anæstesi </a:t>
            </a:r>
            <a:r>
              <a:rPr lang="da-DK" sz="1200" dirty="0">
                <a:solidFill>
                  <a:schemeClr val="tx1"/>
                </a:solidFill>
              </a:rPr>
              <a:t>|og </a:t>
            </a:r>
            <a:r>
              <a:rPr lang="da-DK" sz="1200" dirty="0" smtClean="0">
                <a:solidFill>
                  <a:schemeClr val="tx1"/>
                </a:solidFill>
              </a:rPr>
              <a:t>udforsk dette forslag til </a:t>
            </a:r>
            <a:r>
              <a:rPr lang="da-DK" sz="1200" dirty="0">
                <a:solidFill>
                  <a:schemeClr val="tx1"/>
                </a:solidFill>
              </a:rPr>
              <a:t>placering.</a:t>
            </a:r>
          </a:p>
          <a:p>
            <a:r>
              <a:rPr lang="da-DK" sz="1200" dirty="0"/>
              <a:t>|</a:t>
            </a:r>
            <a:endParaRPr lang="da-DK" sz="1200" dirty="0">
              <a:solidFill>
                <a:schemeClr val="tx1"/>
              </a:solidFill>
            </a:endParaRPr>
          </a:p>
          <a:p>
            <a:r>
              <a:rPr lang="da-DK" sz="1200" dirty="0">
                <a:solidFill>
                  <a:schemeClr val="tx1"/>
                </a:solidFill>
              </a:rPr>
              <a:t>Svarer det til det I gerne vil udtrykke?</a:t>
            </a:r>
          </a:p>
          <a:p>
            <a:r>
              <a:rPr lang="da-DK" sz="1200" dirty="0">
                <a:solidFill>
                  <a:schemeClr val="tx1"/>
                </a:solidFill>
              </a:rPr>
              <a:t>Hvis ikke, hvad vil I gerne kunne udtrykke?</a:t>
            </a:r>
          </a:p>
        </p:txBody>
      </p:sp>
    </p:spTree>
    <p:extLst>
      <p:ext uri="{BB962C8B-B14F-4D97-AF65-F5344CB8AC3E}">
        <p14:creationId xmlns:p14="http://schemas.microsoft.com/office/powerpoint/2010/main" val="42638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ndhedsdatastyrelsen tema">
  <a:themeElements>
    <a:clrScheme name="Sundhedsdatastyrelsen farver">
      <a:dk1>
        <a:sysClr val="windowText" lastClr="000000"/>
      </a:dk1>
      <a:lt1>
        <a:sysClr val="window" lastClr="FFFFFF"/>
      </a:lt1>
      <a:dk2>
        <a:srgbClr val="425C6C"/>
      </a:dk2>
      <a:lt2>
        <a:srgbClr val="EEF1F4"/>
      </a:lt2>
      <a:accent1>
        <a:srgbClr val="007EC5"/>
      </a:accent1>
      <a:accent2>
        <a:srgbClr val="BFE600"/>
      </a:accent2>
      <a:accent3>
        <a:srgbClr val="5C8096"/>
      </a:accent3>
      <a:accent4>
        <a:srgbClr val="FFD400"/>
      </a:accent4>
      <a:accent5>
        <a:srgbClr val="005B8D"/>
      </a:accent5>
      <a:accent6>
        <a:srgbClr val="53A71C"/>
      </a:accent6>
      <a:hlink>
        <a:srgbClr val="005B8D"/>
      </a:hlink>
      <a:folHlink>
        <a:srgbClr val="005B8D"/>
      </a:folHlink>
    </a:clrScheme>
    <a:fontScheme name="Sundhedsdatastyrelsen fonte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S_Præsentation_16_9.potx" id="{E7B8FA2B-6B1A-43C9-B1AD-685FF0D3F3E7}" vid="{FA177814-1B39-48C0-BCD1-7499A43384B3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8BBD8DFB4FDC468307046C696260A1" ma:contentTypeVersion="13" ma:contentTypeDescription="Opret et nyt dokument." ma:contentTypeScope="" ma:versionID="70d3a7b734821998e1e892a0f67e6422">
  <xsd:schema xmlns:xsd="http://www.w3.org/2001/XMLSchema" xmlns:xs="http://www.w3.org/2001/XMLSchema" xmlns:p="http://schemas.microsoft.com/office/2006/metadata/properties" xmlns:ns3="fd9201d1-796d-4ddd-bc32-993a6e41e461" xmlns:ns4="b77f3e89-c91b-4400-bfb8-023931bba2ed" targetNamespace="http://schemas.microsoft.com/office/2006/metadata/properties" ma:root="true" ma:fieldsID="f2c29a932bf57264b8d3cc985851b8b9" ns3:_="" ns4:_="">
    <xsd:import namespace="fd9201d1-796d-4ddd-bc32-993a6e41e461"/>
    <xsd:import namespace="b77f3e89-c91b-4400-bfb8-023931bba2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201d1-796d-4ddd-bc32-993a6e41e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7f3e89-c91b-4400-bfb8-023931bba2e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DA4111-EE33-4984-90EC-0CEDB11D25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9201d1-796d-4ddd-bc32-993a6e41e461"/>
    <ds:schemaRef ds:uri="b77f3e89-c91b-4400-bfb8-023931bba2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460E2B-1301-48A4-89C9-DAA704F90F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74860E-FC01-44E5-B81F-7881543E7D9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b77f3e89-c91b-4400-bfb8-023931bba2ed"/>
    <ds:schemaRef ds:uri="fd9201d1-796d-4ddd-bc32-993a6e41e461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SDS_Præsentation_16_9_DK</Template>
  <TotalTime>12</TotalTime>
  <Words>458</Words>
  <Application>Microsoft Office PowerPoint</Application>
  <PresentationFormat>Widescreen</PresentationFormat>
  <Paragraphs>60</Paragraphs>
  <Slides>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Corbel</vt:lpstr>
      <vt:lpstr>Sundhedsdatastyrelsen tema</vt:lpstr>
      <vt:lpstr>Forstå regnearket</vt:lpstr>
      <vt:lpstr>Definition af et SNOMED CT begreb</vt:lpstr>
      <vt:lpstr>Hvad skal du gøre? – Et eksempel</vt:lpstr>
      <vt:lpstr>Hvad skal du gøre? Et andet eksempel</vt:lpstr>
    </vt:vector>
  </TitlesOfParts>
  <Company>Sundhedsdatastyrelsen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Camilla Wiberg Danielsen</dc:creator>
  <cp:lastModifiedBy>Ida Bachmann Anthony</cp:lastModifiedBy>
  <cp:revision>4</cp:revision>
  <dcterms:created xsi:type="dcterms:W3CDTF">2021-08-27T13:25:27Z</dcterms:created>
  <dcterms:modified xsi:type="dcterms:W3CDTF">2021-09-05T08:54:43Z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0x0101000F8BBD8DFB4FDC468307046C696260A1</vt:lpwstr>
  </property>
</Properties>
</file>